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2" r:id="rId18"/>
    <p:sldId id="303" r:id="rId19"/>
    <p:sldId id="304" r:id="rId20"/>
    <p:sldId id="305" r:id="rId21"/>
    <p:sldId id="307" r:id="rId22"/>
    <p:sldId id="272" r:id="rId23"/>
    <p:sldId id="273" r:id="rId24"/>
    <p:sldId id="275" r:id="rId25"/>
    <p:sldId id="276" r:id="rId26"/>
    <p:sldId id="277" r:id="rId27"/>
    <p:sldId id="278" r:id="rId28"/>
    <p:sldId id="301"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lary Hun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846496"/>
    <a:srgbClr val="886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17B320-408F-4224-958C-6F7584355E6F}">
  <a:tblStyle styleId="{1D17B320-408F-4224-958C-6F7584355E6F}" styleName="Table_0">
    <a:wholeTbl>
      <a:tcTxStyle>
        <a:font>
          <a:latin typeface="Arial"/>
          <a:ea typeface="Arial"/>
          <a:cs typeface="Arial"/>
        </a:font>
        <a:schemeClr val="tx1"/>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1407"/>
  </p:normalViewPr>
  <p:slideViewPr>
    <p:cSldViewPr snapToGrid="0" snapToObjects="1">
      <p:cViewPr varScale="1">
        <p:scale>
          <a:sx n="81" d="100"/>
          <a:sy n="81" d="100"/>
        </p:scale>
        <p:origin x="10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Average</a:t>
            </a:r>
            <a:r>
              <a:rPr lang="en-US" baseline="0"/>
              <a:t> Yearly Earnings</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Sheet1!$A$1:$A$5</c:f>
              <c:strCache>
                <c:ptCount val="5"/>
                <c:pt idx="0">
                  <c:v>BACHELOR DEGREE</c:v>
                </c:pt>
                <c:pt idx="1">
                  <c:v>SKILLED TRADE PROGRAM</c:v>
                </c:pt>
                <c:pt idx="2">
                  <c:v>ASSOCIATE DEGREE</c:v>
                </c:pt>
                <c:pt idx="3">
                  <c:v>HIGH SCHOOL DIPLOMA</c:v>
                </c:pt>
                <c:pt idx="4">
                  <c:v>LESS THAN A HIGH SCHOOL DIPLOMA</c:v>
                </c:pt>
              </c:strCache>
            </c:strRef>
          </c:cat>
          <c:val>
            <c:numRef>
              <c:f>Sheet1!$B$1:$B$5</c:f>
              <c:numCache>
                <c:formatCode>"$"#,##0_);[Red]\("$"#,##0\)</c:formatCode>
                <c:ptCount val="5"/>
                <c:pt idx="0">
                  <c:v>73300</c:v>
                </c:pt>
                <c:pt idx="1">
                  <c:v>56500</c:v>
                </c:pt>
                <c:pt idx="2">
                  <c:v>52100</c:v>
                </c:pt>
                <c:pt idx="3">
                  <c:v>44300</c:v>
                </c:pt>
                <c:pt idx="4">
                  <c:v>35800</c:v>
                </c:pt>
              </c:numCache>
            </c:numRef>
          </c:val>
          <c:extLst>
            <c:ext xmlns:c16="http://schemas.microsoft.com/office/drawing/2014/chart" uri="{C3380CC4-5D6E-409C-BE32-E72D297353CC}">
              <c16:uniqueId val="{00000000-8D73-41F1-B374-CD764BD85BC1}"/>
            </c:ext>
          </c:extLst>
        </c:ser>
        <c:dLbls>
          <c:dLblPos val="inEnd"/>
          <c:showLegendKey val="0"/>
          <c:showVal val="1"/>
          <c:showCatName val="0"/>
          <c:showSerName val="0"/>
          <c:showPercent val="0"/>
          <c:showBubbleSize val="0"/>
        </c:dLbls>
        <c:gapWidth val="65"/>
        <c:axId val="598286432"/>
        <c:axId val="598285712"/>
      </c:barChart>
      <c:catAx>
        <c:axId val="59828643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98285712"/>
        <c:crosses val="autoZero"/>
        <c:auto val="1"/>
        <c:lblAlgn val="ctr"/>
        <c:lblOffset val="100"/>
        <c:noMultiLvlLbl val="0"/>
      </c:catAx>
      <c:valAx>
        <c:axId val="59828571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982864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E367A-A20A-4915-A6C7-19A0C8793480}" type="doc">
      <dgm:prSet loTypeId="urn:microsoft.com/office/officeart/2005/8/layout/venn2" loCatId="relationship" qsTypeId="urn:microsoft.com/office/officeart/2005/8/quickstyle/simple1" qsCatId="simple" csTypeId="urn:microsoft.com/office/officeart/2005/8/colors/accent5_3" csCatId="accent5" phldr="1"/>
      <dgm:spPr/>
      <dgm:t>
        <a:bodyPr/>
        <a:lstStyle/>
        <a:p>
          <a:endParaRPr lang="en-US"/>
        </a:p>
      </dgm:t>
    </dgm:pt>
    <dgm:pt modelId="{2556E346-8DA3-4046-A32A-69BF883ED41A}">
      <dgm:prSet phldrT="[Text]"/>
      <dgm:spPr/>
      <dgm:t>
        <a:bodyPr/>
        <a:lstStyle/>
        <a:p>
          <a:r>
            <a:rPr lang="en-US"/>
            <a:t>$53,430</a:t>
          </a:r>
        </a:p>
      </dgm:t>
    </dgm:pt>
    <dgm:pt modelId="{3721ED85-15CF-48FB-AB34-551C660CA394}" type="parTrans" cxnId="{3FE32A9D-5A65-4714-B970-7AFDD9843865}">
      <dgm:prSet/>
      <dgm:spPr/>
      <dgm:t>
        <a:bodyPr/>
        <a:lstStyle/>
        <a:p>
          <a:endParaRPr lang="en-US"/>
        </a:p>
      </dgm:t>
    </dgm:pt>
    <dgm:pt modelId="{E81E983E-F025-48EB-8B4C-071F1E21E181}" type="sibTrans" cxnId="{3FE32A9D-5A65-4714-B970-7AFDD9843865}">
      <dgm:prSet/>
      <dgm:spPr/>
      <dgm:t>
        <a:bodyPr/>
        <a:lstStyle/>
        <a:p>
          <a:endParaRPr lang="en-US"/>
        </a:p>
      </dgm:t>
    </dgm:pt>
    <dgm:pt modelId="{E782D951-DD72-4CA2-860F-88FA343A489A}">
      <dgm:prSet phldrT="[Text]"/>
      <dgm:spPr/>
      <dgm:t>
        <a:bodyPr/>
        <a:lstStyle/>
        <a:p>
          <a:r>
            <a:rPr lang="en-US"/>
            <a:t>$39,400</a:t>
          </a:r>
        </a:p>
      </dgm:t>
    </dgm:pt>
    <dgm:pt modelId="{7C77E0D3-87FB-4D3B-BC99-BCE66AA1E1A6}" type="parTrans" cxnId="{219DE868-012D-4D8A-9C93-F77B9FB30FD4}">
      <dgm:prSet/>
      <dgm:spPr/>
      <dgm:t>
        <a:bodyPr/>
        <a:lstStyle/>
        <a:p>
          <a:endParaRPr lang="en-US"/>
        </a:p>
      </dgm:t>
    </dgm:pt>
    <dgm:pt modelId="{5E563E15-6E05-4D24-8A71-B50A2317384C}" type="sibTrans" cxnId="{219DE868-012D-4D8A-9C93-F77B9FB30FD4}">
      <dgm:prSet/>
      <dgm:spPr/>
      <dgm:t>
        <a:bodyPr/>
        <a:lstStyle/>
        <a:p>
          <a:endParaRPr lang="en-US"/>
        </a:p>
      </dgm:t>
    </dgm:pt>
    <dgm:pt modelId="{CA55C625-14E3-40D5-AF9E-598D208B0E1A}">
      <dgm:prSet phldrT="[Text]"/>
      <dgm:spPr/>
      <dgm:t>
        <a:bodyPr/>
        <a:lstStyle/>
        <a:p>
          <a:r>
            <a:rPr lang="en-US"/>
            <a:t>$23,250</a:t>
          </a:r>
        </a:p>
      </dgm:t>
    </dgm:pt>
    <dgm:pt modelId="{7FE89D78-84AD-4E04-A185-91E993E49ED0}" type="parTrans" cxnId="{58A7E9B4-6F28-4618-A512-6256E07035CB}">
      <dgm:prSet/>
      <dgm:spPr/>
      <dgm:t>
        <a:bodyPr/>
        <a:lstStyle/>
        <a:p>
          <a:endParaRPr lang="en-US"/>
        </a:p>
      </dgm:t>
    </dgm:pt>
    <dgm:pt modelId="{35BD77A5-98E2-4D97-AD57-628FF2C15D2F}" type="sibTrans" cxnId="{58A7E9B4-6F28-4618-A512-6256E07035CB}">
      <dgm:prSet/>
      <dgm:spPr/>
      <dgm:t>
        <a:bodyPr/>
        <a:lstStyle/>
        <a:p>
          <a:endParaRPr lang="en-US"/>
        </a:p>
      </dgm:t>
    </dgm:pt>
    <dgm:pt modelId="{3D710954-F040-4846-8BB6-67CB53476D18}">
      <dgm:prSet phldrT="[Text]"/>
      <dgm:spPr/>
      <dgm:t>
        <a:bodyPr/>
        <a:lstStyle/>
        <a:p>
          <a:r>
            <a:rPr lang="en-US" dirty="0"/>
            <a:t>$10,940</a:t>
          </a:r>
        </a:p>
      </dgm:t>
    </dgm:pt>
    <dgm:pt modelId="{50F99401-43AF-4147-911B-B254E841D523}" type="parTrans" cxnId="{833DB742-5B15-40C1-A66C-0F0AA212301B}">
      <dgm:prSet/>
      <dgm:spPr/>
      <dgm:t>
        <a:bodyPr/>
        <a:lstStyle/>
        <a:p>
          <a:endParaRPr lang="en-US"/>
        </a:p>
      </dgm:t>
    </dgm:pt>
    <dgm:pt modelId="{0392368A-3C7E-46BA-810C-B8185B90DE45}" type="sibTrans" cxnId="{833DB742-5B15-40C1-A66C-0F0AA212301B}">
      <dgm:prSet/>
      <dgm:spPr/>
      <dgm:t>
        <a:bodyPr/>
        <a:lstStyle/>
        <a:p>
          <a:endParaRPr lang="en-US"/>
        </a:p>
      </dgm:t>
    </dgm:pt>
    <dgm:pt modelId="{164D734C-2BEA-49C8-990B-357395B82406}">
      <dgm:prSet phldrT="[Text]"/>
      <dgm:spPr/>
      <dgm:t>
        <a:bodyPr/>
        <a:lstStyle/>
        <a:p>
          <a:r>
            <a:rPr lang="en-US"/>
            <a:t>$3,860</a:t>
          </a:r>
        </a:p>
      </dgm:t>
    </dgm:pt>
    <dgm:pt modelId="{852284CF-6E9D-410C-A32C-D15B7749EDC3}" type="parTrans" cxnId="{86507959-FF53-4C56-B76C-7DA755CB7728}">
      <dgm:prSet/>
      <dgm:spPr/>
      <dgm:t>
        <a:bodyPr/>
        <a:lstStyle/>
        <a:p>
          <a:endParaRPr lang="en-US"/>
        </a:p>
      </dgm:t>
    </dgm:pt>
    <dgm:pt modelId="{E89F925E-288D-4922-A74A-5BE66FB741C6}" type="sibTrans" cxnId="{86507959-FF53-4C56-B76C-7DA755CB7728}">
      <dgm:prSet/>
      <dgm:spPr/>
      <dgm:t>
        <a:bodyPr/>
        <a:lstStyle/>
        <a:p>
          <a:endParaRPr lang="en-US"/>
        </a:p>
      </dgm:t>
    </dgm:pt>
    <dgm:pt modelId="{30A6BBF6-B337-43AC-B7DD-0109F45507D5}" type="pres">
      <dgm:prSet presAssocID="{1C5E367A-A20A-4915-A6C7-19A0C8793480}" presName="Name0" presStyleCnt="0">
        <dgm:presLayoutVars>
          <dgm:chMax val="7"/>
          <dgm:resizeHandles val="exact"/>
        </dgm:presLayoutVars>
      </dgm:prSet>
      <dgm:spPr/>
    </dgm:pt>
    <dgm:pt modelId="{A5AAF2A4-1E9F-40FD-93F4-555B2B53441C}" type="pres">
      <dgm:prSet presAssocID="{1C5E367A-A20A-4915-A6C7-19A0C8793480}" presName="comp1" presStyleCnt="0"/>
      <dgm:spPr/>
    </dgm:pt>
    <dgm:pt modelId="{D0F68830-C233-4D78-8BA6-81EC6ABA1AB4}" type="pres">
      <dgm:prSet presAssocID="{1C5E367A-A20A-4915-A6C7-19A0C8793480}" presName="circle1" presStyleLbl="node1" presStyleIdx="0" presStyleCnt="5"/>
      <dgm:spPr/>
    </dgm:pt>
    <dgm:pt modelId="{11B038E4-1FDD-43AC-BA17-95B9EF8338C7}" type="pres">
      <dgm:prSet presAssocID="{1C5E367A-A20A-4915-A6C7-19A0C8793480}" presName="c1text" presStyleLbl="node1" presStyleIdx="0" presStyleCnt="5">
        <dgm:presLayoutVars>
          <dgm:bulletEnabled val="1"/>
        </dgm:presLayoutVars>
      </dgm:prSet>
      <dgm:spPr/>
    </dgm:pt>
    <dgm:pt modelId="{2B4ED6BB-37A2-41BE-8469-B1113A8E074E}" type="pres">
      <dgm:prSet presAssocID="{1C5E367A-A20A-4915-A6C7-19A0C8793480}" presName="comp2" presStyleCnt="0"/>
      <dgm:spPr/>
    </dgm:pt>
    <dgm:pt modelId="{EAF52D04-F45F-44FE-8592-E8749325EA98}" type="pres">
      <dgm:prSet presAssocID="{1C5E367A-A20A-4915-A6C7-19A0C8793480}" presName="circle2" presStyleLbl="node1" presStyleIdx="1" presStyleCnt="5"/>
      <dgm:spPr/>
    </dgm:pt>
    <dgm:pt modelId="{2DC3CDB1-3074-489B-B5C8-EDC327CCA4D4}" type="pres">
      <dgm:prSet presAssocID="{1C5E367A-A20A-4915-A6C7-19A0C8793480}" presName="c2text" presStyleLbl="node1" presStyleIdx="1" presStyleCnt="5">
        <dgm:presLayoutVars>
          <dgm:bulletEnabled val="1"/>
        </dgm:presLayoutVars>
      </dgm:prSet>
      <dgm:spPr/>
    </dgm:pt>
    <dgm:pt modelId="{817B1B8F-014F-4254-B80E-B153CEF6D850}" type="pres">
      <dgm:prSet presAssocID="{1C5E367A-A20A-4915-A6C7-19A0C8793480}" presName="comp3" presStyleCnt="0"/>
      <dgm:spPr/>
    </dgm:pt>
    <dgm:pt modelId="{49D50504-EDE5-432A-913C-8A04EB875665}" type="pres">
      <dgm:prSet presAssocID="{1C5E367A-A20A-4915-A6C7-19A0C8793480}" presName="circle3" presStyleLbl="node1" presStyleIdx="2" presStyleCnt="5"/>
      <dgm:spPr/>
    </dgm:pt>
    <dgm:pt modelId="{F75D9C4E-2366-4A8C-BDC7-5053F7941C1A}" type="pres">
      <dgm:prSet presAssocID="{1C5E367A-A20A-4915-A6C7-19A0C8793480}" presName="c3text" presStyleLbl="node1" presStyleIdx="2" presStyleCnt="5">
        <dgm:presLayoutVars>
          <dgm:bulletEnabled val="1"/>
        </dgm:presLayoutVars>
      </dgm:prSet>
      <dgm:spPr/>
    </dgm:pt>
    <dgm:pt modelId="{FD7487D4-DD17-4F8E-AC2C-2DBC0C1E1A8F}" type="pres">
      <dgm:prSet presAssocID="{1C5E367A-A20A-4915-A6C7-19A0C8793480}" presName="comp4" presStyleCnt="0"/>
      <dgm:spPr/>
    </dgm:pt>
    <dgm:pt modelId="{85112532-FDF9-4B6C-B71E-4E02818AB58C}" type="pres">
      <dgm:prSet presAssocID="{1C5E367A-A20A-4915-A6C7-19A0C8793480}" presName="circle4" presStyleLbl="node1" presStyleIdx="3" presStyleCnt="5"/>
      <dgm:spPr/>
    </dgm:pt>
    <dgm:pt modelId="{54E76BE8-BB82-4238-8C33-96D7C9D59B40}" type="pres">
      <dgm:prSet presAssocID="{1C5E367A-A20A-4915-A6C7-19A0C8793480}" presName="c4text" presStyleLbl="node1" presStyleIdx="3" presStyleCnt="5">
        <dgm:presLayoutVars>
          <dgm:bulletEnabled val="1"/>
        </dgm:presLayoutVars>
      </dgm:prSet>
      <dgm:spPr/>
    </dgm:pt>
    <dgm:pt modelId="{77993B99-7EAC-4CCA-AF93-91B18D2C9356}" type="pres">
      <dgm:prSet presAssocID="{1C5E367A-A20A-4915-A6C7-19A0C8793480}" presName="comp5" presStyleCnt="0"/>
      <dgm:spPr/>
    </dgm:pt>
    <dgm:pt modelId="{9FC72DD7-AC3B-46C4-AB65-BAD28D5B83E0}" type="pres">
      <dgm:prSet presAssocID="{1C5E367A-A20A-4915-A6C7-19A0C8793480}" presName="circle5" presStyleLbl="node1" presStyleIdx="4" presStyleCnt="5"/>
      <dgm:spPr/>
    </dgm:pt>
    <dgm:pt modelId="{F68C568E-5843-46D3-A363-9D2ABEF4DA3E}" type="pres">
      <dgm:prSet presAssocID="{1C5E367A-A20A-4915-A6C7-19A0C8793480}" presName="c5text" presStyleLbl="node1" presStyleIdx="4" presStyleCnt="5">
        <dgm:presLayoutVars>
          <dgm:bulletEnabled val="1"/>
        </dgm:presLayoutVars>
      </dgm:prSet>
      <dgm:spPr/>
    </dgm:pt>
  </dgm:ptLst>
  <dgm:cxnLst>
    <dgm:cxn modelId="{375C2502-85A9-4FFB-B99A-10501898E23D}" type="presOf" srcId="{2556E346-8DA3-4046-A32A-69BF883ED41A}" destId="{11B038E4-1FDD-43AC-BA17-95B9EF8338C7}" srcOrd="1" destOrd="0" presId="urn:microsoft.com/office/officeart/2005/8/layout/venn2"/>
    <dgm:cxn modelId="{EE918D23-245A-4661-9E71-720E6FA91EA9}" type="presOf" srcId="{164D734C-2BEA-49C8-990B-357395B82406}" destId="{9FC72DD7-AC3B-46C4-AB65-BAD28D5B83E0}" srcOrd="0" destOrd="0" presId="urn:microsoft.com/office/officeart/2005/8/layout/venn2"/>
    <dgm:cxn modelId="{7EEEB023-AAAA-48F5-84BF-1F7175788DE5}" type="presOf" srcId="{1C5E367A-A20A-4915-A6C7-19A0C8793480}" destId="{30A6BBF6-B337-43AC-B7DD-0109F45507D5}" srcOrd="0" destOrd="0" presId="urn:microsoft.com/office/officeart/2005/8/layout/venn2"/>
    <dgm:cxn modelId="{833DB742-5B15-40C1-A66C-0F0AA212301B}" srcId="{1C5E367A-A20A-4915-A6C7-19A0C8793480}" destId="{3D710954-F040-4846-8BB6-67CB53476D18}" srcOrd="3" destOrd="0" parTransId="{50F99401-43AF-4147-911B-B254E841D523}" sibTransId="{0392368A-3C7E-46BA-810C-B8185B90DE45}"/>
    <dgm:cxn modelId="{219DE868-012D-4D8A-9C93-F77B9FB30FD4}" srcId="{1C5E367A-A20A-4915-A6C7-19A0C8793480}" destId="{E782D951-DD72-4CA2-860F-88FA343A489A}" srcOrd="1" destOrd="0" parTransId="{7C77E0D3-87FB-4D3B-BC99-BCE66AA1E1A6}" sibTransId="{5E563E15-6E05-4D24-8A71-B50A2317384C}"/>
    <dgm:cxn modelId="{654C324D-8173-4790-960D-4B00445FD3C6}" type="presOf" srcId="{E782D951-DD72-4CA2-860F-88FA343A489A}" destId="{EAF52D04-F45F-44FE-8592-E8749325EA98}" srcOrd="0" destOrd="0" presId="urn:microsoft.com/office/officeart/2005/8/layout/venn2"/>
    <dgm:cxn modelId="{F56D7C74-70C3-4119-B85A-5ECCF5E031F3}" type="presOf" srcId="{CA55C625-14E3-40D5-AF9E-598D208B0E1A}" destId="{F75D9C4E-2366-4A8C-BDC7-5053F7941C1A}" srcOrd="1" destOrd="0" presId="urn:microsoft.com/office/officeart/2005/8/layout/venn2"/>
    <dgm:cxn modelId="{86507959-FF53-4C56-B76C-7DA755CB7728}" srcId="{1C5E367A-A20A-4915-A6C7-19A0C8793480}" destId="{164D734C-2BEA-49C8-990B-357395B82406}" srcOrd="4" destOrd="0" parTransId="{852284CF-6E9D-410C-A32C-D15B7749EDC3}" sibTransId="{E89F925E-288D-4922-A74A-5BE66FB741C6}"/>
    <dgm:cxn modelId="{A1735A82-06AC-49E2-8454-DE038ED0C673}" type="presOf" srcId="{2556E346-8DA3-4046-A32A-69BF883ED41A}" destId="{D0F68830-C233-4D78-8BA6-81EC6ABA1AB4}" srcOrd="0" destOrd="0" presId="urn:microsoft.com/office/officeart/2005/8/layout/venn2"/>
    <dgm:cxn modelId="{3FE32A9D-5A65-4714-B970-7AFDD9843865}" srcId="{1C5E367A-A20A-4915-A6C7-19A0C8793480}" destId="{2556E346-8DA3-4046-A32A-69BF883ED41A}" srcOrd="0" destOrd="0" parTransId="{3721ED85-15CF-48FB-AB34-551C660CA394}" sibTransId="{E81E983E-F025-48EB-8B4C-071F1E21E181}"/>
    <dgm:cxn modelId="{4C1143B3-3CD7-423F-BA15-1C1220153B92}" type="presOf" srcId="{3D710954-F040-4846-8BB6-67CB53476D18}" destId="{85112532-FDF9-4B6C-B71E-4E02818AB58C}" srcOrd="0" destOrd="0" presId="urn:microsoft.com/office/officeart/2005/8/layout/venn2"/>
    <dgm:cxn modelId="{58A7E9B4-6F28-4618-A512-6256E07035CB}" srcId="{1C5E367A-A20A-4915-A6C7-19A0C8793480}" destId="{CA55C625-14E3-40D5-AF9E-598D208B0E1A}" srcOrd="2" destOrd="0" parTransId="{7FE89D78-84AD-4E04-A185-91E993E49ED0}" sibTransId="{35BD77A5-98E2-4D97-AD57-628FF2C15D2F}"/>
    <dgm:cxn modelId="{EBFABAB9-3981-4C5E-8597-4AB55D8B8FF9}" type="presOf" srcId="{CA55C625-14E3-40D5-AF9E-598D208B0E1A}" destId="{49D50504-EDE5-432A-913C-8A04EB875665}" srcOrd="0" destOrd="0" presId="urn:microsoft.com/office/officeart/2005/8/layout/venn2"/>
    <dgm:cxn modelId="{877485BC-0F62-4900-8763-71B894CF4460}" type="presOf" srcId="{3D710954-F040-4846-8BB6-67CB53476D18}" destId="{54E76BE8-BB82-4238-8C33-96D7C9D59B40}" srcOrd="1" destOrd="0" presId="urn:microsoft.com/office/officeart/2005/8/layout/venn2"/>
    <dgm:cxn modelId="{5CB179BE-A907-4941-AD9B-6259A38CC135}" type="presOf" srcId="{E782D951-DD72-4CA2-860F-88FA343A489A}" destId="{2DC3CDB1-3074-489B-B5C8-EDC327CCA4D4}" srcOrd="1" destOrd="0" presId="urn:microsoft.com/office/officeart/2005/8/layout/venn2"/>
    <dgm:cxn modelId="{968871E6-52C9-4987-974D-FA8997ACCBCB}" type="presOf" srcId="{164D734C-2BEA-49C8-990B-357395B82406}" destId="{F68C568E-5843-46D3-A363-9D2ABEF4DA3E}" srcOrd="1" destOrd="0" presId="urn:microsoft.com/office/officeart/2005/8/layout/venn2"/>
    <dgm:cxn modelId="{A290EADA-1235-41E3-84BC-1CD0F6723901}" type="presParOf" srcId="{30A6BBF6-B337-43AC-B7DD-0109F45507D5}" destId="{A5AAF2A4-1E9F-40FD-93F4-555B2B53441C}" srcOrd="0" destOrd="0" presId="urn:microsoft.com/office/officeart/2005/8/layout/venn2"/>
    <dgm:cxn modelId="{B5F61E29-3B73-4C10-BCD8-DE35F39BDA4E}" type="presParOf" srcId="{A5AAF2A4-1E9F-40FD-93F4-555B2B53441C}" destId="{D0F68830-C233-4D78-8BA6-81EC6ABA1AB4}" srcOrd="0" destOrd="0" presId="urn:microsoft.com/office/officeart/2005/8/layout/venn2"/>
    <dgm:cxn modelId="{0F226564-5D80-41C9-8907-6FC209150DDB}" type="presParOf" srcId="{A5AAF2A4-1E9F-40FD-93F4-555B2B53441C}" destId="{11B038E4-1FDD-43AC-BA17-95B9EF8338C7}" srcOrd="1" destOrd="0" presId="urn:microsoft.com/office/officeart/2005/8/layout/venn2"/>
    <dgm:cxn modelId="{B2E5AE51-B894-423A-A8EE-96A1C6279E76}" type="presParOf" srcId="{30A6BBF6-B337-43AC-B7DD-0109F45507D5}" destId="{2B4ED6BB-37A2-41BE-8469-B1113A8E074E}" srcOrd="1" destOrd="0" presId="urn:microsoft.com/office/officeart/2005/8/layout/venn2"/>
    <dgm:cxn modelId="{540C7207-9E0F-4B31-968F-2543150C4168}" type="presParOf" srcId="{2B4ED6BB-37A2-41BE-8469-B1113A8E074E}" destId="{EAF52D04-F45F-44FE-8592-E8749325EA98}" srcOrd="0" destOrd="0" presId="urn:microsoft.com/office/officeart/2005/8/layout/venn2"/>
    <dgm:cxn modelId="{B1DF0E17-AEC8-4B6F-A2D5-E0304152690D}" type="presParOf" srcId="{2B4ED6BB-37A2-41BE-8469-B1113A8E074E}" destId="{2DC3CDB1-3074-489B-B5C8-EDC327CCA4D4}" srcOrd="1" destOrd="0" presId="urn:microsoft.com/office/officeart/2005/8/layout/venn2"/>
    <dgm:cxn modelId="{C6C79394-F76B-4309-A9BE-1D9323CF069C}" type="presParOf" srcId="{30A6BBF6-B337-43AC-B7DD-0109F45507D5}" destId="{817B1B8F-014F-4254-B80E-B153CEF6D850}" srcOrd="2" destOrd="0" presId="urn:microsoft.com/office/officeart/2005/8/layout/venn2"/>
    <dgm:cxn modelId="{A48CC33A-F9C8-4F9F-A413-FCEBD86CC233}" type="presParOf" srcId="{817B1B8F-014F-4254-B80E-B153CEF6D850}" destId="{49D50504-EDE5-432A-913C-8A04EB875665}" srcOrd="0" destOrd="0" presId="urn:microsoft.com/office/officeart/2005/8/layout/venn2"/>
    <dgm:cxn modelId="{1C089E3D-0E62-4132-B312-8FE0096684FE}" type="presParOf" srcId="{817B1B8F-014F-4254-B80E-B153CEF6D850}" destId="{F75D9C4E-2366-4A8C-BDC7-5053F7941C1A}" srcOrd="1" destOrd="0" presId="urn:microsoft.com/office/officeart/2005/8/layout/venn2"/>
    <dgm:cxn modelId="{FFC2722E-BD09-4E6E-9568-CB74E40275F6}" type="presParOf" srcId="{30A6BBF6-B337-43AC-B7DD-0109F45507D5}" destId="{FD7487D4-DD17-4F8E-AC2C-2DBC0C1E1A8F}" srcOrd="3" destOrd="0" presId="urn:microsoft.com/office/officeart/2005/8/layout/venn2"/>
    <dgm:cxn modelId="{EEEDB921-24EE-44AC-BA1B-204411C317C9}" type="presParOf" srcId="{FD7487D4-DD17-4F8E-AC2C-2DBC0C1E1A8F}" destId="{85112532-FDF9-4B6C-B71E-4E02818AB58C}" srcOrd="0" destOrd="0" presId="urn:microsoft.com/office/officeart/2005/8/layout/venn2"/>
    <dgm:cxn modelId="{5918B297-36A2-4330-B942-B7ABB1B77A81}" type="presParOf" srcId="{FD7487D4-DD17-4F8E-AC2C-2DBC0C1E1A8F}" destId="{54E76BE8-BB82-4238-8C33-96D7C9D59B40}" srcOrd="1" destOrd="0" presId="urn:microsoft.com/office/officeart/2005/8/layout/venn2"/>
    <dgm:cxn modelId="{FD905EB0-3F74-45EB-B458-BCCBD48BB29B}" type="presParOf" srcId="{30A6BBF6-B337-43AC-B7DD-0109F45507D5}" destId="{77993B99-7EAC-4CCA-AF93-91B18D2C9356}" srcOrd="4" destOrd="0" presId="urn:microsoft.com/office/officeart/2005/8/layout/venn2"/>
    <dgm:cxn modelId="{4D6E229D-7D18-4E98-A7CC-9891E30348F2}" type="presParOf" srcId="{77993B99-7EAC-4CCA-AF93-91B18D2C9356}" destId="{9FC72DD7-AC3B-46C4-AB65-BAD28D5B83E0}" srcOrd="0" destOrd="0" presId="urn:microsoft.com/office/officeart/2005/8/layout/venn2"/>
    <dgm:cxn modelId="{69887118-2388-4705-99CB-A97B6DD6FA10}" type="presParOf" srcId="{77993B99-7EAC-4CCA-AF93-91B18D2C9356}" destId="{F68C568E-5843-46D3-A363-9D2ABEF4DA3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68830-C233-4D78-8BA6-81EC6ABA1AB4}">
      <dsp:nvSpPr>
        <dsp:cNvPr id="0" name=""/>
        <dsp:cNvSpPr/>
      </dsp:nvSpPr>
      <dsp:spPr>
        <a:xfrm>
          <a:off x="1003600" y="0"/>
          <a:ext cx="4255524" cy="4255524"/>
        </a:xfrm>
        <a:prstGeom prst="ellipse">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$53,430</a:t>
          </a:r>
        </a:p>
      </dsp:txBody>
      <dsp:txXfrm>
        <a:off x="2333451" y="212776"/>
        <a:ext cx="1595821" cy="425552"/>
      </dsp:txXfrm>
    </dsp:sp>
    <dsp:sp modelId="{EAF52D04-F45F-44FE-8592-E8749325EA98}">
      <dsp:nvSpPr>
        <dsp:cNvPr id="0" name=""/>
        <dsp:cNvSpPr/>
      </dsp:nvSpPr>
      <dsp:spPr>
        <a:xfrm>
          <a:off x="1322764" y="638328"/>
          <a:ext cx="3617195" cy="3617195"/>
        </a:xfrm>
        <a:prstGeom prst="ellipse">
          <a:avLst/>
        </a:prstGeom>
        <a:solidFill>
          <a:schemeClr val="accent5">
            <a:shade val="80000"/>
            <a:hueOff val="87321"/>
            <a:satOff val="-1564"/>
            <a:lumOff val="6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$39,400</a:t>
          </a:r>
        </a:p>
      </dsp:txBody>
      <dsp:txXfrm>
        <a:off x="2351404" y="846317"/>
        <a:ext cx="1559915" cy="415977"/>
      </dsp:txXfrm>
    </dsp:sp>
    <dsp:sp modelId="{49D50504-EDE5-432A-913C-8A04EB875665}">
      <dsp:nvSpPr>
        <dsp:cNvPr id="0" name=""/>
        <dsp:cNvSpPr/>
      </dsp:nvSpPr>
      <dsp:spPr>
        <a:xfrm>
          <a:off x="1641929" y="1276657"/>
          <a:ext cx="2978866" cy="2978866"/>
        </a:xfrm>
        <a:prstGeom prst="ellipse">
          <a:avLst/>
        </a:prstGeom>
        <a:solidFill>
          <a:schemeClr val="accent5">
            <a:shade val="80000"/>
            <a:hueOff val="174641"/>
            <a:satOff val="-3128"/>
            <a:lumOff val="13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$23,250</a:t>
          </a:r>
        </a:p>
      </dsp:txBody>
      <dsp:txXfrm>
        <a:off x="2360580" y="1482199"/>
        <a:ext cx="1541563" cy="411083"/>
      </dsp:txXfrm>
    </dsp:sp>
    <dsp:sp modelId="{85112532-FDF9-4B6C-B71E-4E02818AB58C}">
      <dsp:nvSpPr>
        <dsp:cNvPr id="0" name=""/>
        <dsp:cNvSpPr/>
      </dsp:nvSpPr>
      <dsp:spPr>
        <a:xfrm>
          <a:off x="1961093" y="1914985"/>
          <a:ext cx="2340538" cy="2340538"/>
        </a:xfrm>
        <a:prstGeom prst="ellipse">
          <a:avLst/>
        </a:prstGeom>
        <a:solidFill>
          <a:schemeClr val="accent5">
            <a:shade val="80000"/>
            <a:hueOff val="261962"/>
            <a:satOff val="-4692"/>
            <a:lumOff val="19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$10,940</a:t>
          </a:r>
        </a:p>
      </dsp:txBody>
      <dsp:txXfrm>
        <a:off x="2499417" y="2125634"/>
        <a:ext cx="1263890" cy="421296"/>
      </dsp:txXfrm>
    </dsp:sp>
    <dsp:sp modelId="{9FC72DD7-AC3B-46C4-AB65-BAD28D5B83E0}">
      <dsp:nvSpPr>
        <dsp:cNvPr id="0" name=""/>
        <dsp:cNvSpPr/>
      </dsp:nvSpPr>
      <dsp:spPr>
        <a:xfrm>
          <a:off x="2280257" y="2553314"/>
          <a:ext cx="1702209" cy="1702209"/>
        </a:xfrm>
        <a:prstGeom prst="ellipse">
          <a:avLst/>
        </a:prstGeom>
        <a:solidFill>
          <a:schemeClr val="accent5">
            <a:shade val="80000"/>
            <a:hueOff val="349283"/>
            <a:satOff val="-6256"/>
            <a:lumOff val="26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$3,860</a:t>
          </a:r>
        </a:p>
      </dsp:txBody>
      <dsp:txXfrm>
        <a:off x="2529540" y="2978866"/>
        <a:ext cx="1203643" cy="85110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155254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1" i="1" u="none" strike="noStrike" cap="none" dirty="0">
                <a:solidFill>
                  <a:srgbClr val="886789"/>
                </a:solidFill>
                <a:latin typeface="Calibri"/>
                <a:ea typeface="Calibri"/>
                <a:cs typeface="Calibri"/>
                <a:sym typeface="Calibri"/>
              </a:rPr>
              <a:t>Facilitation </a:t>
            </a:r>
            <a:r>
              <a:rPr lang="en-US" sz="1200" b="1" i="1" dirty="0">
                <a:solidFill>
                  <a:srgbClr val="886789"/>
                </a:solidFill>
                <a:latin typeface="Calibri"/>
                <a:ea typeface="Calibri"/>
                <a:cs typeface="Calibri"/>
                <a:sym typeface="Calibri"/>
              </a:rPr>
              <a:t>N</a:t>
            </a:r>
            <a:r>
              <a:rPr lang="en-US" sz="1200" b="1" i="1" u="none" strike="noStrike" cap="none" dirty="0">
                <a:solidFill>
                  <a:srgbClr val="886789"/>
                </a:solidFill>
                <a:latin typeface="Calibri"/>
                <a:ea typeface="Calibri"/>
                <a:cs typeface="Calibri"/>
                <a:sym typeface="Calibri"/>
              </a:rPr>
              <a:t>ote:</a:t>
            </a:r>
            <a:r>
              <a:rPr lang="en-US" sz="1200" i="1" u="none" strike="noStrike" cap="none" dirty="0">
                <a:solidFill>
                  <a:srgbClr val="886789"/>
                </a:solidFill>
                <a:latin typeface="Calibri"/>
                <a:ea typeface="Calibri"/>
                <a:cs typeface="Calibri"/>
                <a:sym typeface="Calibri"/>
              </a:rPr>
              <a:t> </a:t>
            </a:r>
            <a:r>
              <a:rPr lang="en-US" sz="1200" i="1" dirty="0">
                <a:solidFill>
                  <a:srgbClr val="886789"/>
                </a:solidFill>
                <a:latin typeface="Calibri"/>
                <a:ea typeface="Calibri"/>
                <a:cs typeface="Calibri"/>
                <a:sym typeface="Calibri"/>
              </a:rPr>
              <a:t>Before arriving at the venue, please be sure to replace placeholder text in the slide with your own name and title.  Before beginning to speak, d</a:t>
            </a:r>
            <a:r>
              <a:rPr lang="en-US" sz="1200" i="1" u="none" strike="noStrike" cap="none" dirty="0">
                <a:solidFill>
                  <a:srgbClr val="886789"/>
                </a:solidFill>
                <a:latin typeface="Calibri"/>
                <a:ea typeface="Calibri"/>
                <a:cs typeface="Calibri"/>
                <a:sym typeface="Calibri"/>
              </a:rPr>
              <a:t>istribute a copy of </a:t>
            </a:r>
            <a:r>
              <a:rPr lang="en-US" sz="1200" b="1" i="1" u="none" strike="noStrike" cap="none" dirty="0">
                <a:solidFill>
                  <a:srgbClr val="886789"/>
                </a:solidFill>
                <a:latin typeface="Calibri"/>
                <a:ea typeface="Calibri"/>
                <a:cs typeface="Calibri"/>
                <a:sym typeface="Calibri"/>
              </a:rPr>
              <a:t>Handout: The </a:t>
            </a:r>
            <a:r>
              <a:rPr lang="en-US" sz="1200" b="1" i="1" dirty="0">
                <a:solidFill>
                  <a:srgbClr val="886789"/>
                </a:solidFill>
                <a:latin typeface="Calibri"/>
                <a:ea typeface="Calibri"/>
                <a:cs typeface="Calibri"/>
                <a:sym typeface="Calibri"/>
              </a:rPr>
              <a:t>Road to Financial Independence</a:t>
            </a:r>
            <a:r>
              <a:rPr lang="en-US" sz="1200" b="1" i="1" u="none" strike="noStrike" cap="none" dirty="0">
                <a:solidFill>
                  <a:srgbClr val="886789"/>
                </a:solidFill>
                <a:latin typeface="Calibri"/>
                <a:ea typeface="Calibri"/>
                <a:cs typeface="Calibri"/>
                <a:sym typeface="Calibri"/>
              </a:rPr>
              <a:t> Note Taker</a:t>
            </a:r>
            <a:r>
              <a:rPr lang="en-US" sz="1200" i="1" u="none" strike="noStrike" cap="none" dirty="0">
                <a:solidFill>
                  <a:srgbClr val="886789"/>
                </a:solidFill>
                <a:latin typeface="Calibri"/>
                <a:ea typeface="Calibri"/>
                <a:cs typeface="Calibri"/>
                <a:sym typeface="Calibri"/>
              </a:rPr>
              <a:t> to each student. </a:t>
            </a:r>
            <a:endParaRPr sz="1200" i="0" u="none" strike="noStrike" cap="none" dirty="0">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Hello, my name is ___(name)___ and I am a ___(profession/title)___ here in ___(location)___.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___(Teacher’s name)___ invited me to talk with you about </a:t>
            </a:r>
            <a:r>
              <a:rPr lang="en-US" sz="1200" dirty="0">
                <a:latin typeface="Calibri"/>
                <a:ea typeface="Calibri"/>
                <a:cs typeface="Calibri"/>
                <a:sym typeface="Calibri"/>
              </a:rPr>
              <a:t>becoming financially independent.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Let’s get started. </a:t>
            </a:r>
            <a:r>
              <a:rPr lang="en-US" sz="1200" b="1" i="1" u="none" strike="noStrike" cap="none" dirty="0">
                <a:solidFill>
                  <a:srgbClr val="886789"/>
                </a:solidFill>
                <a:latin typeface="Calibri"/>
                <a:ea typeface="Calibri"/>
                <a:cs typeface="Calibri"/>
                <a:sym typeface="Calibri"/>
              </a:rPr>
              <a:t>&lt;CLICK&gt; </a:t>
            </a:r>
            <a:endParaRPr sz="1200" b="1" i="0" u="none" strike="noStrike" cap="none" dirty="0">
              <a:solidFill>
                <a:srgbClr val="886789"/>
              </a:solidFill>
              <a:latin typeface="Calibri"/>
              <a:ea typeface="Calibri"/>
              <a:cs typeface="Calibri"/>
              <a:sym typeface="Calibri"/>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371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e729accee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When you create a </a:t>
            </a:r>
            <a:r>
              <a:rPr lang="en-US" sz="1200" b="1" i="0" u="none" strike="noStrike" cap="none">
                <a:solidFill>
                  <a:schemeClr val="dk1"/>
                </a:solidFill>
                <a:latin typeface="Calibri"/>
                <a:ea typeface="Calibri"/>
                <a:cs typeface="Calibri"/>
                <a:sym typeface="Calibri"/>
              </a:rPr>
              <a:t>budget</a:t>
            </a:r>
            <a:r>
              <a:rPr lang="en-US" sz="1200" i="0" u="none" strike="noStrike" cap="none">
                <a:solidFill>
                  <a:schemeClr val="dk1"/>
                </a:solidFill>
                <a:latin typeface="Calibri"/>
                <a:ea typeface="Calibri"/>
                <a:cs typeface="Calibri"/>
                <a:sym typeface="Calibri"/>
              </a:rPr>
              <a:t>, all you do is</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write down the money coming in -- your </a:t>
            </a:r>
            <a:r>
              <a:rPr lang="en-US" sz="1200" b="1" i="0" u="none" strike="noStrike" cap="none">
                <a:solidFill>
                  <a:schemeClr val="dk1"/>
                </a:solidFill>
                <a:latin typeface="Calibri"/>
                <a:ea typeface="Calibri"/>
                <a:cs typeface="Calibri"/>
                <a:sym typeface="Calibri"/>
              </a:rPr>
              <a:t>income</a:t>
            </a:r>
            <a:r>
              <a:rPr lang="en-US" sz="1200" i="0" u="none" strike="noStrike" cap="none">
                <a:solidFill>
                  <a:schemeClr val="dk1"/>
                </a:solidFill>
                <a:latin typeface="Calibri"/>
                <a:ea typeface="Calibri"/>
                <a:cs typeface="Calibri"/>
                <a:sym typeface="Calibri"/>
              </a:rPr>
              <a:t> -- and the</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money going out -- your </a:t>
            </a:r>
            <a:r>
              <a:rPr lang="en-US" sz="1200" b="1" i="0" u="none" strike="noStrike" cap="none">
                <a:solidFill>
                  <a:schemeClr val="dk1"/>
                </a:solidFill>
                <a:latin typeface="Calibri"/>
                <a:ea typeface="Calibri"/>
                <a:cs typeface="Calibri"/>
                <a:sym typeface="Calibri"/>
              </a:rPr>
              <a:t>expenses</a:t>
            </a:r>
            <a:r>
              <a:rPr lang="en-US" sz="1200" i="0" u="none" strike="noStrike" cap="none">
                <a:solidFill>
                  <a:schemeClr val="dk1"/>
                </a:solidFill>
                <a:latin typeface="Calibri"/>
                <a:ea typeface="Calibri"/>
                <a:cs typeface="Calibri"/>
                <a:sym typeface="Calibri"/>
              </a:rPr>
              <a:t> </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over a </a:t>
            </a:r>
            <a:r>
              <a:rPr lang="en-US" sz="1200" b="1" i="0" u="none" strike="noStrike" cap="none">
                <a:solidFill>
                  <a:schemeClr val="dk1"/>
                </a:solidFill>
                <a:latin typeface="Calibri"/>
                <a:ea typeface="Calibri"/>
                <a:cs typeface="Calibri"/>
                <a:sym typeface="Calibri"/>
              </a:rPr>
              <a:t>specific period of time </a:t>
            </a:r>
            <a:r>
              <a:rPr lang="en-US" sz="1200">
                <a:latin typeface="Calibri"/>
                <a:ea typeface="Calibri"/>
                <a:cs typeface="Calibri"/>
                <a:sym typeface="Calibri"/>
              </a:rPr>
              <a:t>(usually a month, but not always).</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For real. It’s that easy.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a:spcBef>
                <a:spcPts val="0"/>
              </a:spcBef>
              <a:spcAft>
                <a:spcPts val="0"/>
              </a:spcAft>
              <a:buClr>
                <a:schemeClr val="dk1"/>
              </a:buClr>
              <a:buSzPts val="1100"/>
              <a:buFont typeface="Calibri"/>
              <a:buNone/>
            </a:pPr>
            <a:r>
              <a:rPr lang="en-US" sz="1200">
                <a:latin typeface="Calibri"/>
                <a:ea typeface="Calibri"/>
                <a:cs typeface="Calibri"/>
                <a:sym typeface="Calibri"/>
              </a:rPr>
              <a:t>Then you do some simple addition and subtraction. Add up all the </a:t>
            </a:r>
            <a:r>
              <a:rPr lang="en-US" sz="1200" b="1">
                <a:latin typeface="Calibri"/>
                <a:ea typeface="Calibri"/>
                <a:cs typeface="Calibri"/>
                <a:sym typeface="Calibri"/>
              </a:rPr>
              <a:t>income</a:t>
            </a:r>
            <a:r>
              <a:rPr lang="en-US" sz="1200">
                <a:latin typeface="Calibri"/>
                <a:ea typeface="Calibri"/>
                <a:cs typeface="Calibri"/>
                <a:sym typeface="Calibri"/>
              </a:rPr>
              <a:t>.  Add up all the </a:t>
            </a:r>
            <a:r>
              <a:rPr lang="en-US" sz="1200" b="1">
                <a:latin typeface="Calibri"/>
                <a:ea typeface="Calibri"/>
                <a:cs typeface="Calibri"/>
                <a:sym typeface="Calibri"/>
              </a:rPr>
              <a:t>expenses</a:t>
            </a: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a:latin typeface="Calibri"/>
                <a:ea typeface="Calibri"/>
                <a:cs typeface="Calibri"/>
                <a:sym typeface="Calibri"/>
              </a:rPr>
              <a:t>Then, </a:t>
            </a:r>
            <a:r>
              <a:rPr lang="en-US" sz="1200" b="1">
                <a:latin typeface="Calibri"/>
                <a:ea typeface="Calibri"/>
                <a:cs typeface="Calibri"/>
                <a:sym typeface="Calibri"/>
              </a:rPr>
              <a:t>subtract</a:t>
            </a:r>
            <a:r>
              <a:rPr lang="en-US" sz="1200">
                <a:latin typeface="Calibri"/>
                <a:ea typeface="Calibri"/>
                <a:cs typeface="Calibri"/>
                <a:sym typeface="Calibri"/>
              </a:rPr>
              <a:t> the expenses from the income.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64" name="Google Shape;164;g3e729acce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162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729accee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Calibri"/>
              <a:buNone/>
            </a:pPr>
            <a:r>
              <a:rPr lang="en-US" sz="1200">
                <a:latin typeface="Calibri"/>
                <a:ea typeface="Calibri"/>
                <a:cs typeface="Calibri"/>
                <a:sym typeface="Calibri"/>
              </a:rPr>
              <a:t>In a perfect world, you’ll have more income </a:t>
            </a: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r>
              <a:rPr lang="en-US" sz="1200">
                <a:latin typeface="Calibri"/>
                <a:ea typeface="Calibri"/>
                <a:cs typeface="Calibri"/>
                <a:sym typeface="Calibri"/>
              </a:rPr>
              <a:t>than expenses </a:t>
            </a:r>
            <a:r>
              <a:rPr lang="en-US" sz="1200" b="1" i="1">
                <a:solidFill>
                  <a:srgbClr val="886789"/>
                </a:solidFill>
                <a:latin typeface="Calibri"/>
                <a:ea typeface="Calibri"/>
                <a:cs typeface="Calibri"/>
                <a:sym typeface="Calibri"/>
              </a:rPr>
              <a:t>&lt;CLICK&gt; </a:t>
            </a:r>
            <a:r>
              <a:rPr lang="en-US" sz="1200">
                <a:latin typeface="Calibri"/>
                <a:ea typeface="Calibri"/>
                <a:cs typeface="Calibri"/>
                <a:sym typeface="Calibri"/>
              </a:rPr>
              <a:t>and </a:t>
            </a:r>
            <a:r>
              <a:rPr lang="en-US" sz="1200" b="1">
                <a:latin typeface="Calibri"/>
                <a:ea typeface="Calibri"/>
                <a:cs typeface="Calibri"/>
                <a:sym typeface="Calibri"/>
              </a:rPr>
              <a:t>you can save even more money</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When things are going well, your </a:t>
            </a:r>
            <a:r>
              <a:rPr lang="en-US" sz="1200" b="1" i="0" u="none" strike="noStrike" cap="none">
                <a:solidFill>
                  <a:schemeClr val="dk1"/>
                </a:solidFill>
                <a:latin typeface="Calibri"/>
                <a:ea typeface="Calibri"/>
                <a:cs typeface="Calibri"/>
                <a:sym typeface="Calibri"/>
              </a:rPr>
              <a:t>income</a:t>
            </a:r>
            <a:r>
              <a:rPr lang="en-US" sz="1200" b="1" i="1" u="none" strike="noStrike" cap="none">
                <a:solidFill>
                  <a:schemeClr val="dk1"/>
                </a:solidFill>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and expenses</a:t>
            </a:r>
            <a:r>
              <a:rPr lang="en-US" sz="1200" b="1" i="1">
                <a:solidFill>
                  <a:srgbClr val="886789"/>
                </a:solidFill>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are the same</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In the </a:t>
            </a:r>
            <a:r>
              <a:rPr lang="en-US" sz="1200" b="1" i="0" u="none" strike="noStrike" cap="none">
                <a:solidFill>
                  <a:schemeClr val="dk1"/>
                </a:solidFill>
                <a:latin typeface="Calibri"/>
                <a:ea typeface="Calibri"/>
                <a:cs typeface="Calibri"/>
                <a:sym typeface="Calibri"/>
              </a:rPr>
              <a:t>real world</a:t>
            </a:r>
            <a:r>
              <a:rPr lang="en-US" sz="1200" i="0" u="none" strike="noStrike" cap="none">
                <a:solidFill>
                  <a:schemeClr val="dk1"/>
                </a:solidFill>
                <a:latin typeface="Calibri"/>
                <a:ea typeface="Calibri"/>
                <a:cs typeface="Calibri"/>
                <a:sym typeface="Calibri"/>
              </a:rPr>
              <a:t>, though, most of us have more expenses than income</a:t>
            </a:r>
            <a:r>
              <a:rPr lang="en-US" sz="1200">
                <a:latin typeface="Calibri"/>
                <a:ea typeface="Calibri"/>
                <a:cs typeface="Calibri"/>
                <a:sym typeface="Calibri"/>
              </a:rPr>
              <a:t>.  Then we </a:t>
            </a:r>
            <a:r>
              <a:rPr lang="en-US" sz="1200" i="0" u="none" strike="noStrike" cap="none">
                <a:solidFill>
                  <a:schemeClr val="dk1"/>
                </a:solidFill>
                <a:latin typeface="Calibri"/>
                <a:ea typeface="Calibri"/>
                <a:cs typeface="Calibri"/>
                <a:sym typeface="Calibri"/>
              </a:rPr>
              <a:t>have to make decisions and </a:t>
            </a:r>
            <a:r>
              <a:rPr lang="en-US" sz="1200">
                <a:latin typeface="Calibri"/>
                <a:ea typeface="Calibri"/>
                <a:cs typeface="Calibri"/>
                <a:sym typeface="Calibri"/>
              </a:rPr>
              <a:t>take actions</a:t>
            </a:r>
            <a:r>
              <a:rPr lang="en-US" sz="1200" i="0" u="none" strike="noStrike" cap="none">
                <a:solidFill>
                  <a:schemeClr val="dk1"/>
                </a:solidFill>
                <a:latin typeface="Calibri"/>
                <a:ea typeface="Calibri"/>
                <a:cs typeface="Calibri"/>
                <a:sym typeface="Calibri"/>
              </a:rPr>
              <a:t> to get them to match.</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p:txBody>
      </p:sp>
      <p:sp>
        <p:nvSpPr>
          <p:cNvPr id="174" name="Google Shape;174;g3e729acce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6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b2491e4f5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There are pretty much two ways to do this: </a:t>
            </a:r>
            <a:r>
              <a:rPr lang="en-US" sz="1200" b="1" i="0" u="none" strike="noStrike" cap="none">
                <a:solidFill>
                  <a:schemeClr val="dk1"/>
                </a:solidFill>
                <a:latin typeface="Calibri"/>
                <a:ea typeface="Calibri"/>
                <a:cs typeface="Calibri"/>
                <a:sym typeface="Calibri"/>
              </a:rPr>
              <a:t> increase income or decrease expenses</a:t>
            </a:r>
            <a:r>
              <a:rPr lang="en-US" sz="1200" i="0" u="none" strike="noStrike" cap="none">
                <a:solidFill>
                  <a:schemeClr val="dk1"/>
                </a:solidFill>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 the short-term, you might be able to increase your income by working more hours, selling some old belongings, or asking dear old mom and dad.  And, as you’ll see, long-term income increases are closely tied to education.</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flip side -- and what people often find themselves having to do -- is </a:t>
            </a:r>
            <a:r>
              <a:rPr lang="en-US" sz="1200" b="1">
                <a:latin typeface="Calibri"/>
                <a:ea typeface="Calibri"/>
                <a:cs typeface="Calibri"/>
                <a:sym typeface="Calibri"/>
              </a:rPr>
              <a:t>cutting costs </a:t>
            </a:r>
            <a:r>
              <a:rPr lang="en-US" sz="1200">
                <a:latin typeface="Calibri"/>
                <a:ea typeface="Calibri"/>
                <a:cs typeface="Calibri"/>
                <a:sym typeface="Calibri"/>
              </a:rPr>
              <a:t>or decreasing expenses. This might mean not going out to eat as much or dropping a music subscription service or buying things on sale rather than full price. For some people this is trickier to identify.  We’ll talk about one method that might help you in a minute.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84" name="Google Shape;184;g3b2491e4f5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964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b2491e4f5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I think this is a really interesting look at increasing income over the long term.  Check it out.</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This chart shows that, in 2015,  </a:t>
            </a:r>
            <a:r>
              <a:rPr lang="en-US" sz="1200" i="0" u="none" strike="noStrike" cap="none">
                <a:solidFill>
                  <a:schemeClr val="dk1"/>
                </a:solidFill>
                <a:latin typeface="Calibri"/>
                <a:ea typeface="Calibri"/>
                <a:cs typeface="Calibri"/>
                <a:sym typeface="Calibri"/>
              </a:rPr>
              <a:t>people who </a:t>
            </a:r>
            <a:r>
              <a:rPr lang="en-US" sz="1200" b="1" i="0" u="none" strike="noStrike" cap="none">
                <a:solidFill>
                  <a:schemeClr val="dk1"/>
                </a:solidFill>
                <a:latin typeface="Calibri"/>
                <a:ea typeface="Calibri"/>
                <a:cs typeface="Calibri"/>
                <a:sym typeface="Calibri"/>
              </a:rPr>
              <a:t>graduated from high school</a:t>
            </a:r>
            <a:r>
              <a:rPr lang="en-US" sz="1200" i="0" u="none" strike="noStrike" cap="none">
                <a:solidFill>
                  <a:schemeClr val="dk1"/>
                </a:solidFill>
                <a:latin typeface="Calibri"/>
                <a:ea typeface="Calibri"/>
                <a:cs typeface="Calibri"/>
                <a:sym typeface="Calibri"/>
              </a:rPr>
              <a:t> earned about $675 per week.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People who </a:t>
            </a:r>
            <a:r>
              <a:rPr lang="en-US" sz="1200" i="0" u="none" strike="noStrike" cap="none">
                <a:solidFill>
                  <a:schemeClr val="dk1"/>
                </a:solidFill>
                <a:latin typeface="Calibri"/>
                <a:ea typeface="Calibri"/>
                <a:cs typeface="Calibri"/>
                <a:sym typeface="Calibri"/>
              </a:rPr>
              <a:t>g</a:t>
            </a:r>
            <a:r>
              <a:rPr lang="en-US" sz="1200">
                <a:latin typeface="Calibri"/>
                <a:ea typeface="Calibri"/>
                <a:cs typeface="Calibri"/>
                <a:sym typeface="Calibri"/>
              </a:rPr>
              <a:t>o</a:t>
            </a:r>
            <a:r>
              <a:rPr lang="en-US" sz="1200" i="0" u="none" strike="noStrike" cap="none">
                <a:solidFill>
                  <a:schemeClr val="dk1"/>
                </a:solidFill>
                <a:latin typeface="Calibri"/>
                <a:ea typeface="Calibri"/>
                <a:cs typeface="Calibri"/>
                <a:sym typeface="Calibri"/>
              </a:rPr>
              <a:t>t a </a:t>
            </a:r>
            <a:r>
              <a:rPr lang="en-US" sz="1200" b="1" i="0" u="none" strike="noStrike" cap="none">
                <a:solidFill>
                  <a:schemeClr val="dk1"/>
                </a:solidFill>
                <a:latin typeface="Calibri"/>
                <a:ea typeface="Calibri"/>
                <a:cs typeface="Calibri"/>
                <a:sym typeface="Calibri"/>
              </a:rPr>
              <a:t>two-year</a:t>
            </a:r>
            <a:r>
              <a:rPr lang="en-US" sz="1200" b="1">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degree</a:t>
            </a:r>
            <a:r>
              <a:rPr lang="en-US" sz="1200">
                <a:latin typeface="Calibri"/>
                <a:ea typeface="Calibri"/>
                <a:cs typeface="Calibri"/>
                <a:sym typeface="Calibri"/>
              </a:rPr>
              <a:t> -- </a:t>
            </a:r>
            <a:r>
              <a:rPr lang="en-US" sz="1200" i="0" u="none" strike="noStrike" cap="none">
                <a:solidFill>
                  <a:schemeClr val="dk1"/>
                </a:solidFill>
                <a:latin typeface="Calibri"/>
                <a:ea typeface="Calibri"/>
                <a:cs typeface="Calibri"/>
                <a:sym typeface="Calibri"/>
              </a:rPr>
              <a:t>or an “Associate’s”</a:t>
            </a:r>
            <a:r>
              <a:rPr lang="en-US" sz="1200">
                <a:latin typeface="Calibri"/>
                <a:ea typeface="Calibri"/>
                <a:cs typeface="Calibri"/>
                <a:sym typeface="Calibri"/>
              </a:rPr>
              <a:t> -- saw </a:t>
            </a:r>
            <a:r>
              <a:rPr lang="en-US" sz="1200" i="0" u="none" strike="noStrike" cap="none">
                <a:solidFill>
                  <a:schemeClr val="dk1"/>
                </a:solidFill>
                <a:latin typeface="Calibri"/>
                <a:ea typeface="Calibri"/>
                <a:cs typeface="Calibri"/>
                <a:sym typeface="Calibri"/>
              </a:rPr>
              <a:t>their weekly earnings go up to nearly $800</a:t>
            </a:r>
            <a:r>
              <a:rPr lang="en-US" sz="1200">
                <a:latin typeface="Calibri"/>
                <a:ea typeface="Calibri"/>
                <a:cs typeface="Calibri"/>
                <a:sym typeface="Calibri"/>
              </a:rPr>
              <a:t>.</a:t>
            </a:r>
            <a:r>
              <a:rPr lang="en-US" sz="1200" i="0" u="none" strike="noStrike" cap="none">
                <a:solidFill>
                  <a:schemeClr val="dk1"/>
                </a:solidFill>
                <a:latin typeface="Calibri"/>
                <a:ea typeface="Calibri"/>
                <a:cs typeface="Calibri"/>
                <a:sym typeface="Calibri"/>
              </a:rPr>
              <a:t> That’s about $500 per month more. Sound good?</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With</a:t>
            </a:r>
            <a:r>
              <a:rPr lang="en-US" sz="1200" i="0" u="none" strike="noStrike" cap="none">
                <a:solidFill>
                  <a:schemeClr val="dk1"/>
                </a:solidFill>
                <a:latin typeface="Calibri"/>
                <a:ea typeface="Calibri"/>
                <a:cs typeface="Calibri"/>
                <a:sym typeface="Calibri"/>
              </a:rPr>
              <a:t> a </a:t>
            </a:r>
            <a:r>
              <a:rPr lang="en-US" sz="1200" b="1" i="0" u="none" strike="noStrike" cap="none">
                <a:solidFill>
                  <a:schemeClr val="dk1"/>
                </a:solidFill>
                <a:latin typeface="Calibri"/>
                <a:ea typeface="Calibri"/>
                <a:cs typeface="Calibri"/>
                <a:sym typeface="Calibri"/>
              </a:rPr>
              <a:t>four-year degree</a:t>
            </a:r>
            <a:r>
              <a:rPr lang="en-US" sz="1200">
                <a:latin typeface="Calibri"/>
                <a:ea typeface="Calibri"/>
                <a:cs typeface="Calibri"/>
                <a:sym typeface="Calibri"/>
              </a:rPr>
              <a:t> -- or a “Bachelor’s” -- their w</a:t>
            </a:r>
            <a:r>
              <a:rPr lang="en-US" sz="1200" i="0" u="none" strike="noStrike" cap="none">
                <a:solidFill>
                  <a:schemeClr val="dk1"/>
                </a:solidFill>
                <a:latin typeface="Calibri"/>
                <a:ea typeface="Calibri"/>
                <a:cs typeface="Calibri"/>
                <a:sym typeface="Calibri"/>
              </a:rPr>
              <a:t>eekly income</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increase</a:t>
            </a:r>
            <a:r>
              <a:rPr lang="en-US" sz="1200">
                <a:latin typeface="Calibri"/>
                <a:ea typeface="Calibri"/>
                <a:cs typeface="Calibri"/>
                <a:sym typeface="Calibri"/>
              </a:rPr>
              <a:t>d</a:t>
            </a:r>
            <a:r>
              <a:rPr lang="en-US" sz="1200" i="0" u="none" strike="noStrike" cap="none">
                <a:solidFill>
                  <a:schemeClr val="dk1"/>
                </a:solidFill>
                <a:latin typeface="Calibri"/>
                <a:ea typeface="Calibri"/>
                <a:cs typeface="Calibri"/>
                <a:sym typeface="Calibri"/>
              </a:rPr>
              <a:t> to more than $1,100. </a:t>
            </a: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p:txBody>
      </p:sp>
      <p:sp>
        <p:nvSpPr>
          <p:cNvPr id="192" name="Google Shape;192;g3b2491e4f5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14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b2491e4f5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Now, there are many, many different ways to budget.  Some people will write things down in a notebook. Others will use a spreadsheet. Some people do it the old school way and divide their cash into envelopes for different purposes like eating out or buying clothes. There are great apps to keep track of your finances; some even make things easier by connecting to your bank account and bills.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None of these is “right” or “wrong” or “better” or “worse.”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most important things are </a:t>
            </a:r>
            <a:r>
              <a:rPr lang="en-US" sz="1200" b="1">
                <a:latin typeface="Calibri"/>
                <a:ea typeface="Calibri"/>
                <a:cs typeface="Calibri"/>
                <a:sym typeface="Calibri"/>
              </a:rPr>
              <a:t>knowing your destination</a:t>
            </a:r>
            <a:r>
              <a:rPr lang="en-US" sz="1200">
                <a:latin typeface="Calibri"/>
                <a:ea typeface="Calibri"/>
                <a:cs typeface="Calibri"/>
                <a:sym typeface="Calibri"/>
              </a:rPr>
              <a:t> and </a:t>
            </a:r>
            <a:r>
              <a:rPr lang="en-US" sz="1200" b="1">
                <a:latin typeface="Calibri"/>
                <a:ea typeface="Calibri"/>
                <a:cs typeface="Calibri"/>
                <a:sym typeface="Calibri"/>
              </a:rPr>
              <a:t>having a map that can get you there</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Your </a:t>
            </a:r>
            <a:r>
              <a:rPr lang="en-US" sz="1200" b="1">
                <a:latin typeface="Calibri"/>
                <a:ea typeface="Calibri"/>
                <a:cs typeface="Calibri"/>
                <a:sym typeface="Calibri"/>
              </a:rPr>
              <a:t>destination</a:t>
            </a:r>
            <a:r>
              <a:rPr lang="en-US" sz="1200">
                <a:latin typeface="Calibri"/>
                <a:ea typeface="Calibri"/>
                <a:cs typeface="Calibri"/>
                <a:sym typeface="Calibri"/>
              </a:rPr>
              <a:t> is managing your money in such a way that you can pay for the things you </a:t>
            </a:r>
            <a:r>
              <a:rPr lang="en-US" sz="1200" b="1">
                <a:latin typeface="Calibri"/>
                <a:ea typeface="Calibri"/>
                <a:cs typeface="Calibri"/>
                <a:sym typeface="Calibri"/>
              </a:rPr>
              <a:t>need</a:t>
            </a:r>
            <a:r>
              <a:rPr lang="en-US" sz="1200">
                <a:latin typeface="Calibri"/>
                <a:ea typeface="Calibri"/>
                <a:cs typeface="Calibri"/>
                <a:sym typeface="Calibri"/>
              </a:rPr>
              <a:t> in life, so that you can also buy some of the things you </a:t>
            </a:r>
            <a:r>
              <a:rPr lang="en-US" sz="1200" b="1">
                <a:latin typeface="Calibri"/>
                <a:ea typeface="Calibri"/>
                <a:cs typeface="Calibri"/>
                <a:sym typeface="Calibri"/>
              </a:rPr>
              <a:t>want </a:t>
            </a:r>
            <a:r>
              <a:rPr lang="en-US" sz="1200">
                <a:latin typeface="Calibri"/>
                <a:ea typeface="Calibri"/>
                <a:cs typeface="Calibri"/>
                <a:sym typeface="Calibri"/>
              </a:rPr>
              <a:t>-- without frustration, stress, or detours -- and your </a:t>
            </a:r>
            <a:r>
              <a:rPr lang="en-US" sz="1200" b="1">
                <a:latin typeface="Calibri"/>
                <a:ea typeface="Calibri"/>
                <a:cs typeface="Calibri"/>
                <a:sym typeface="Calibri"/>
              </a:rPr>
              <a:t>budget</a:t>
            </a:r>
            <a:r>
              <a:rPr lang="en-US" sz="1200">
                <a:latin typeface="Calibri"/>
                <a:ea typeface="Calibri"/>
                <a:cs typeface="Calibri"/>
                <a:sym typeface="Calibri"/>
              </a:rPr>
              <a:t> is the </a:t>
            </a:r>
            <a:r>
              <a:rPr lang="en-US" sz="1200" b="1">
                <a:latin typeface="Calibri"/>
                <a:ea typeface="Calibri"/>
                <a:cs typeface="Calibri"/>
                <a:sym typeface="Calibri"/>
              </a:rPr>
              <a:t>map</a:t>
            </a:r>
            <a:r>
              <a:rPr lang="en-US" sz="1200">
                <a:latin typeface="Calibri"/>
                <a:ea typeface="Calibri"/>
                <a:cs typeface="Calibri"/>
                <a:sym typeface="Calibri"/>
              </a:rPr>
              <a:t> that will get you there.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solidFill>
                <a:srgbClr val="FF0000"/>
              </a:solidFill>
              <a:latin typeface="Calibri"/>
              <a:ea typeface="Calibri"/>
              <a:cs typeface="Calibri"/>
              <a:sym typeface="Calibri"/>
            </a:endParaRPr>
          </a:p>
        </p:txBody>
      </p:sp>
      <p:sp>
        <p:nvSpPr>
          <p:cNvPr id="200" name="Google Shape;200;g3b2491e4f5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519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14f63477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This brings us back to the Road to Financial Independence. If you budget and don’t ever spend more than you earn, your route is pretty simple.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210" name="Google Shape;210;g4014f6347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968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f452b5c9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But the reality is that people often borrow money to meet their expenses.  In every case, borrowing adds distance between you and your destination of financial independence.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Let’s be clear, however, </a:t>
            </a:r>
            <a:r>
              <a:rPr lang="en-US" sz="1200" b="1">
                <a:latin typeface="Calibri"/>
                <a:ea typeface="Calibri"/>
                <a:cs typeface="Calibri"/>
                <a:sym typeface="Calibri"/>
              </a:rPr>
              <a:t>not all borrowing is bad</a:t>
            </a:r>
            <a:r>
              <a:rPr lang="en-US" sz="1200">
                <a:latin typeface="Calibri"/>
                <a:ea typeface="Calibri"/>
                <a:cs typeface="Calibri"/>
                <a:sym typeface="Calibri"/>
              </a:rPr>
              <a:t> and sometimes -- say, when you’re buying a house -- it’s even necessary.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a:solidFill>
                  <a:srgbClr val="886789"/>
                </a:solidFill>
                <a:latin typeface="Calibri"/>
                <a:ea typeface="Calibri"/>
                <a:cs typeface="Calibri"/>
                <a:sym typeface="Calibri"/>
              </a:rPr>
              <a:t>&lt;CLICK&gt;</a:t>
            </a:r>
            <a:r>
              <a:rPr lang="en-US" sz="1200" b="0" i="1" u="none" strike="noStrike" cap="none">
                <a:solidFill>
                  <a:srgbClr val="886789"/>
                </a:solidFill>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221" name="Google Shape;221;g3df452b5c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900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how many students know what payment apps are. Payment apps allow for peer-to-peer payments (or P2P payments) where you send money directly to another person. Most common payments apps are Venmo, </a:t>
            </a:r>
            <a:r>
              <a:rPr lang="en-US" dirty="0" err="1"/>
              <a:t>Paypal</a:t>
            </a:r>
            <a:r>
              <a:rPr lang="en-US" dirty="0"/>
              <a:t>, and Cash App. </a:t>
            </a:r>
          </a:p>
          <a:p>
            <a:r>
              <a:rPr lang="en-US" dirty="0"/>
              <a:t>Payments apps let you send money to others without disclosing your bank account info. The apps are usually free although there is the potential for fees for using the app.  </a:t>
            </a:r>
          </a:p>
          <a:p>
            <a:endParaRPr lang="en-US" dirty="0"/>
          </a:p>
          <a:p>
            <a:r>
              <a:rPr lang="en-US" dirty="0"/>
              <a:t>For most payment apps, you link your checking account to the app. Every time you make a payment through the app, it will pull the funds from your checking account. It is important to check both the app and your checking account to ensure the accuracy of the transactions. If you make a payment and you have a balance in the payment app, you can opt to make the payment using the funds in the payment app instead of pulling the funds from your </a:t>
            </a:r>
            <a:r>
              <a:rPr lang="en-US"/>
              <a:t>checking account.</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Next Gen Personal Finance, Checking Unit, Unit 2.4 – Mobile Banking &amp; Payment Apps: https://docs.google.com/document/d/1UpzzxlRGLmvVtLAqmN5fodtpNTIrNBGgFgT-x0wK1qI/edit (citing https://www.nerdwallet.com/article/banking/p2p-payment-systems)</a:t>
            </a:r>
          </a:p>
          <a:p>
            <a:endParaRPr lang="en-US" dirty="0"/>
          </a:p>
          <a:p>
            <a:endParaRPr lang="en-US" dirty="0"/>
          </a:p>
        </p:txBody>
      </p:sp>
    </p:spTree>
    <p:extLst>
      <p:ext uri="{BB962C8B-B14F-4D97-AF65-F5344CB8AC3E}">
        <p14:creationId xmlns:p14="http://schemas.microsoft.com/office/powerpoint/2010/main" val="206334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no best payment app. It depends on your situation and what works best for you. </a:t>
            </a:r>
          </a:p>
          <a:p>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There are a variety of payment apps. You should consider which works best for you. You should consider what payment app your friends or family have. Venmo, </a:t>
            </a:r>
            <a:r>
              <a:rPr lang="en-US" dirty="0" err="1"/>
              <a:t>Paypal</a:t>
            </a:r>
            <a:r>
              <a:rPr lang="en-US" dirty="0"/>
              <a:t>, and Cash App are all very similar. Google pay and Apple pay work a lot like Venmo, </a:t>
            </a:r>
            <a:r>
              <a:rPr lang="en-US" dirty="0" err="1"/>
              <a:t>paypal</a:t>
            </a:r>
            <a:r>
              <a:rPr lang="en-US" dirty="0"/>
              <a:t>, and Cash App but they are typically built into your cell phone. </a:t>
            </a:r>
          </a:p>
          <a:p>
            <a:endParaRPr lang="en-US" dirty="0"/>
          </a:p>
          <a:p>
            <a:r>
              <a:rPr lang="en-US" dirty="0"/>
              <a:t>You can send money instantly and the other person will receive it instantly. If you want to transfer your balance to your bank account, it will take a few business days to appear in your account unless you pay a fee for a faster transfer. </a:t>
            </a:r>
            <a:r>
              <a:rPr lang="en-US" dirty="0" err="1"/>
              <a:t>Zelle</a:t>
            </a:r>
            <a:r>
              <a:rPr lang="en-US" dirty="0"/>
              <a:t> partners with banks and credit unions and the recipient will receive the money in their bank account within minutes of the transfer. </a:t>
            </a:r>
          </a:p>
          <a:p>
            <a:endParaRPr lang="en-US" dirty="0"/>
          </a:p>
          <a:p>
            <a:r>
              <a:rPr lang="en-US" dirty="0"/>
              <a:t>https://docs.google.com/document/d/1UpzzxlRGLmvVtLAqmN5fodtpNTIrNBGgFgT-x0wK1qI/edit (citing https://www.nerdwallet.com/article/banking/p2p-payment-systems)</a:t>
            </a:r>
          </a:p>
        </p:txBody>
      </p:sp>
    </p:spTree>
    <p:extLst>
      <p:ext uri="{BB962C8B-B14F-4D97-AF65-F5344CB8AC3E}">
        <p14:creationId xmlns:p14="http://schemas.microsoft.com/office/powerpoint/2010/main" val="303480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safety features in each payment app that make the transfers safe. The apps have been hacked so always review your transactions and change your password as frequently as you would with any other program. Scammers can create accounts on these apps so always be leery of requests. </a:t>
            </a:r>
          </a:p>
          <a:p>
            <a:endParaRPr lang="en-US" dirty="0"/>
          </a:p>
          <a:p>
            <a:r>
              <a:rPr lang="en-US" dirty="0"/>
              <a:t>If you receive a suspicious request for money through a payment app, decline and report it. If you receive a request from a friend, but you were not expecting it, confirm with the person before paying.</a:t>
            </a:r>
          </a:p>
          <a:p>
            <a:endParaRPr lang="en-US" dirty="0"/>
          </a:p>
          <a:p>
            <a:r>
              <a:rPr lang="en-US" dirty="0"/>
              <a:t>With credit cards, you can dispute charges and receive your money back. The payment apps have a means of reporting fraud, but there is not guarantee of return of funds. For example, Venmo says that once money is sent, it cannot be cancelled.</a:t>
            </a:r>
          </a:p>
          <a:p>
            <a:endParaRPr lang="en-US" dirty="0"/>
          </a:p>
          <a:p>
            <a:r>
              <a:rPr lang="en-US" dirty="0"/>
              <a:t>https://docs.google.com/document/d/1UpzzxlRGLmvVtLAqmN5fodtpNTIrNBGgFgT-x0wK1qI/edit (citing https://www.nerdwallet.com/article/banking/p2p-payment-systems)</a:t>
            </a:r>
          </a:p>
          <a:p>
            <a:endParaRPr lang="en-US" dirty="0"/>
          </a:p>
        </p:txBody>
      </p:sp>
    </p:spTree>
    <p:extLst>
      <p:ext uri="{BB962C8B-B14F-4D97-AF65-F5344CB8AC3E}">
        <p14:creationId xmlns:p14="http://schemas.microsoft.com/office/powerpoint/2010/main" val="383079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1143781b0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Has anyone recently planned a trip or used -- say -- Google Maps or another app to help you figure out how to get somewhere?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Look for raised hands and ask someone to say where they went and why they used the app.  Acknowledge the response and offer commentary, such as: “Right! There are lots of reasons to plan ahead - maybe you want to look at ways to get to your destination, figure out how long it will take, avoid construction… whatever. It can really reduce headaches and frustration.” </a:t>
            </a:r>
            <a:endParaRPr sz="1200" i="1">
              <a:solidFill>
                <a:srgbClr val="886789"/>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i="1">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One of the reasons you use an app is that there is usually more than one way to get somewhere.  Right?  The fast way.  The scenic way.  Whatever.  Neither is ‘right’ nor ‘wrong’ depending on how much time you have… who you’re with… how you want to spend your day…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But the one thing you </a:t>
            </a:r>
            <a:r>
              <a:rPr lang="en-US" sz="1200" b="1">
                <a:latin typeface="Calibri"/>
                <a:ea typeface="Calibri"/>
                <a:cs typeface="Calibri"/>
                <a:sym typeface="Calibri"/>
              </a:rPr>
              <a:t>must</a:t>
            </a:r>
            <a:r>
              <a:rPr lang="en-US" sz="1200">
                <a:latin typeface="Calibri"/>
                <a:ea typeface="Calibri"/>
                <a:cs typeface="Calibri"/>
                <a:sym typeface="Calibri"/>
              </a:rPr>
              <a:t> know before you plan the route is your final destination.  Right?  Maps and apps are useless if you </a:t>
            </a:r>
            <a:r>
              <a:rPr lang="en-US" sz="1200" b="1">
                <a:latin typeface="Calibri"/>
                <a:ea typeface="Calibri"/>
                <a:cs typeface="Calibri"/>
                <a:sym typeface="Calibri"/>
              </a:rPr>
              <a:t>don’t know where you’re going</a:t>
            </a:r>
            <a:r>
              <a:rPr lang="en-US" sz="1200">
                <a:latin typeface="Calibri"/>
                <a:ea typeface="Calibri"/>
                <a:cs typeface="Calibri"/>
                <a:sym typeface="Calibri"/>
              </a:rPr>
              <a:t>. You could drive around forever only to end up frustrated, stressed out, and back where you started. (And probably out of gas!)</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The road to financial independence is similar.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i="1">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p:txBody>
      </p:sp>
      <p:sp>
        <p:nvSpPr>
          <p:cNvPr id="92" name="Google Shape;92;g41143781b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48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None/>
            </a:pPr>
            <a:r>
              <a:rPr lang="en-US" dirty="0"/>
              <a:t>Each app offers different safety features, i.e. dual authentication; two or more pin numbers, face ID, passwords, etc.</a:t>
            </a:r>
          </a:p>
          <a:p>
            <a:pPr marL="228600" indent="0">
              <a:buNone/>
            </a:pPr>
            <a:endParaRPr lang="en-US" dirty="0"/>
          </a:p>
          <a:p>
            <a:pPr marL="228600" indent="0">
              <a:buNone/>
            </a:pPr>
            <a:r>
              <a:rPr lang="en-US" dirty="0" err="1"/>
              <a:t>Opt</a:t>
            </a:r>
            <a:r>
              <a:rPr lang="en-US" dirty="0"/>
              <a:t> for notifications each time a transaction occurs on your account, preferably instant push notifications.</a:t>
            </a:r>
          </a:p>
          <a:p>
            <a:pPr>
              <a:buAutoNum type="arabicPeriod"/>
            </a:pPr>
            <a:endParaRPr lang="en-US" dirty="0"/>
          </a:p>
          <a:p>
            <a:pPr marL="228600" indent="0">
              <a:buNone/>
            </a:pPr>
            <a:r>
              <a:rPr lang="en-US" dirty="0"/>
              <a:t>If you get a request from an unknown person do not pay it and report it to the app immediately. </a:t>
            </a:r>
          </a:p>
          <a:p>
            <a:pPr marL="228600" indent="0">
              <a:buNone/>
            </a:pPr>
            <a:endParaRPr lang="en-US" dirty="0"/>
          </a:p>
          <a:p>
            <a:pPr marL="228600" indent="0">
              <a:buNone/>
            </a:pPr>
            <a:r>
              <a:rPr lang="en-US" dirty="0"/>
              <a:t>Before hitting send on a transfer, make sure you are sending it to the right person and for the right amount.</a:t>
            </a:r>
          </a:p>
          <a:p>
            <a:pPr>
              <a:buAutoNum type="arabicPeriod"/>
            </a:pPr>
            <a:endParaRPr lang="en-US" dirty="0"/>
          </a:p>
          <a:p>
            <a:r>
              <a:rPr lang="en-US" dirty="0"/>
              <a:t>https://docs.google.com/document/d/1UpzzxlRGLmvVtLAqmN5fodtpNTIrNBGgFgT-x0wK1qI/edit (citing https://www.nerdwallet.com/article/banking/p2p-payment-systems and https://bettermoneyhabits.bankofamerica.com/en/privacy-security/online-security-privacy-tips)</a:t>
            </a:r>
          </a:p>
        </p:txBody>
      </p:sp>
    </p:spTree>
    <p:extLst>
      <p:ext uri="{BB962C8B-B14F-4D97-AF65-F5344CB8AC3E}">
        <p14:creationId xmlns:p14="http://schemas.microsoft.com/office/powerpoint/2010/main" val="3564351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None/>
            </a:pPr>
            <a:r>
              <a:rPr lang="en-US" dirty="0"/>
              <a:t>Each app offers different safety features, i.e. dual authentication; two or more pin numbers, face ID, passwords, etc.</a:t>
            </a:r>
          </a:p>
          <a:p>
            <a:pPr marL="228600" indent="0">
              <a:buNone/>
            </a:pPr>
            <a:endParaRPr lang="en-US" dirty="0"/>
          </a:p>
          <a:p>
            <a:pPr marL="228600" indent="0">
              <a:buNone/>
            </a:pPr>
            <a:r>
              <a:rPr lang="en-US" dirty="0" err="1"/>
              <a:t>Opt</a:t>
            </a:r>
            <a:r>
              <a:rPr lang="en-US" dirty="0"/>
              <a:t> for notifications each time a transaction occurs on your account, preferably instant push notifications.</a:t>
            </a:r>
          </a:p>
          <a:p>
            <a:pPr>
              <a:buAutoNum type="arabicPeriod"/>
            </a:pPr>
            <a:endParaRPr lang="en-US" dirty="0"/>
          </a:p>
          <a:p>
            <a:pPr marL="228600" indent="0">
              <a:buNone/>
            </a:pPr>
            <a:r>
              <a:rPr lang="en-US" dirty="0"/>
              <a:t>If you get a request from an unknown person do not pay it and report it to the app immediately. </a:t>
            </a:r>
          </a:p>
          <a:p>
            <a:pPr marL="228600" indent="0">
              <a:buNone/>
            </a:pPr>
            <a:endParaRPr lang="en-US" dirty="0"/>
          </a:p>
          <a:p>
            <a:pPr marL="228600" indent="0">
              <a:buNone/>
            </a:pPr>
            <a:r>
              <a:rPr lang="en-US" dirty="0"/>
              <a:t>Before hitting send on a transfer, make sure you are sending it to the right person and for the right amount.</a:t>
            </a:r>
          </a:p>
          <a:p>
            <a:pPr>
              <a:buAutoNum type="arabicPeriod"/>
            </a:pPr>
            <a:endParaRPr lang="en-US" dirty="0"/>
          </a:p>
          <a:p>
            <a:r>
              <a:rPr lang="en-US" dirty="0"/>
              <a:t>https://docs.google.com/document/d/1UpzzxlRGLmvVtLAqmN5fodtpNTIrNBGgFgT-x0wK1qI/edit (citing https://www.nerdwallet.com/article/banking/p2p-payment-systems and https://bettermoneyhabits.bankofamerica.com/en/privacy-security/online-security-privacy-tips)</a:t>
            </a:r>
          </a:p>
        </p:txBody>
      </p:sp>
    </p:spTree>
    <p:extLst>
      <p:ext uri="{BB962C8B-B14F-4D97-AF65-F5344CB8AC3E}">
        <p14:creationId xmlns:p14="http://schemas.microsoft.com/office/powerpoint/2010/main" val="3212225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e729acce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When people borrow money, it can usually be put into one of two categories:  the kind of borrowing that moves you </a:t>
            </a:r>
            <a:r>
              <a:rPr lang="en-US" sz="1200" b="1">
                <a:latin typeface="Calibri"/>
                <a:ea typeface="Calibri"/>
                <a:cs typeface="Calibri"/>
                <a:sym typeface="Calibri"/>
              </a:rPr>
              <a:t>closer to financial independence</a:t>
            </a:r>
            <a:r>
              <a:rPr lang="en-US" sz="1200">
                <a:latin typeface="Calibri"/>
                <a:ea typeface="Calibri"/>
                <a:cs typeface="Calibri"/>
                <a:sym typeface="Calibri"/>
              </a:rPr>
              <a:t> or the kind of borrowing that </a:t>
            </a:r>
            <a:r>
              <a:rPr lang="en-US" sz="1200" b="1">
                <a:latin typeface="Calibri"/>
                <a:ea typeface="Calibri"/>
                <a:cs typeface="Calibri"/>
                <a:sym typeface="Calibri"/>
              </a:rPr>
              <a:t>detours you away </a:t>
            </a:r>
            <a:r>
              <a:rPr lang="en-US" sz="1200">
                <a:latin typeface="Calibri"/>
                <a:ea typeface="Calibri"/>
                <a:cs typeface="Calibri"/>
                <a:sym typeface="Calibri"/>
              </a:rPr>
              <a:t>from your desired destination.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Let’s start with the kind of borrowing you want to avoid—the kind that detours you away from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b="1" i="1" u="none" strike="noStrike" cap="none">
              <a:solidFill>
                <a:srgbClr val="886789"/>
              </a:solidFill>
              <a:latin typeface="Calibri"/>
              <a:ea typeface="Calibri"/>
              <a:cs typeface="Calibri"/>
              <a:sym typeface="Calibri"/>
            </a:endParaRPr>
          </a:p>
        </p:txBody>
      </p:sp>
      <p:sp>
        <p:nvSpPr>
          <p:cNvPr id="233" name="Google Shape;233;g3e729acce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2259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b2491e4f5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One of the most common forms of borrowing that can detour you </a:t>
            </a:r>
            <a:r>
              <a:rPr lang="en-US" sz="1200" b="1">
                <a:latin typeface="Calibri"/>
                <a:ea typeface="Calibri"/>
                <a:cs typeface="Calibri"/>
                <a:sym typeface="Calibri"/>
              </a:rPr>
              <a:t>away</a:t>
            </a:r>
            <a:r>
              <a:rPr lang="en-US" sz="1200">
                <a:latin typeface="Calibri"/>
                <a:ea typeface="Calibri"/>
                <a:cs typeface="Calibri"/>
                <a:sym typeface="Calibri"/>
              </a:rPr>
              <a:t> from financial independence is </a:t>
            </a:r>
            <a:r>
              <a:rPr lang="en-US" sz="1200" b="1">
                <a:latin typeface="Calibri"/>
                <a:ea typeface="Calibri"/>
                <a:cs typeface="Calibri"/>
                <a:sym typeface="Calibri"/>
              </a:rPr>
              <a:t>using credit cards</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 Every time you use a </a:t>
            </a:r>
            <a:r>
              <a:rPr lang="en-US" sz="1200" u="none" strike="noStrike" cap="none">
                <a:solidFill>
                  <a:schemeClr val="dk1"/>
                </a:solidFill>
                <a:latin typeface="Calibri"/>
                <a:ea typeface="Calibri"/>
                <a:cs typeface="Calibri"/>
                <a:sym typeface="Calibri"/>
              </a:rPr>
              <a:t>credit</a:t>
            </a:r>
            <a:r>
              <a:rPr lang="en-US" sz="1200" i="0" u="none" strike="noStrike" cap="none">
                <a:solidFill>
                  <a:schemeClr val="dk1"/>
                </a:solidFill>
                <a:latin typeface="Calibri"/>
                <a:ea typeface="Calibri"/>
                <a:cs typeface="Calibri"/>
                <a:sym typeface="Calibri"/>
              </a:rPr>
              <a:t> card, you are borrowing money and going into debt.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 sentence right there should give you pause.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Every time you use a credit card, you are borrowing money and going into debt.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u="none" strike="noStrike" cap="none">
                <a:solidFill>
                  <a:schemeClr val="dk1"/>
                </a:solidFill>
                <a:latin typeface="Calibri"/>
                <a:ea typeface="Calibri"/>
                <a:cs typeface="Calibri"/>
                <a:sym typeface="Calibri"/>
              </a:rPr>
              <a:t>Are you ready for that?</a:t>
            </a:r>
            <a:endParaRPr sz="120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241" name="Google Shape;241;g3b2491e4f5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7710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b2491e4f5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Let’s look at how it works. </a:t>
            </a:r>
            <a:r>
              <a:rPr lang="en-US" sz="1200" i="0" u="none" strike="noStrike" cap="none">
                <a:solidFill>
                  <a:schemeClr val="dk1"/>
                </a:solidFill>
                <a:latin typeface="Calibri"/>
                <a:ea typeface="Calibri"/>
                <a:cs typeface="Calibri"/>
                <a:sym typeface="Calibri"/>
              </a:rPr>
              <a:t>When you apply for a credit card, you are asking a company to lend you </a:t>
            </a:r>
            <a:r>
              <a:rPr lang="en-US" sz="1200" i="1" u="none" strike="noStrike" cap="none">
                <a:solidFill>
                  <a:schemeClr val="dk1"/>
                </a:solidFill>
                <a:latin typeface="Calibri"/>
                <a:ea typeface="Calibri"/>
                <a:cs typeface="Calibri"/>
                <a:sym typeface="Calibri"/>
              </a:rPr>
              <a:t>up to</a:t>
            </a:r>
            <a:r>
              <a:rPr lang="en-US" sz="1200" i="0" u="none" strike="noStrike" cap="none">
                <a:solidFill>
                  <a:schemeClr val="dk1"/>
                </a:solidFill>
                <a:latin typeface="Calibri"/>
                <a:ea typeface="Calibri"/>
                <a:cs typeface="Calibri"/>
                <a:sym typeface="Calibri"/>
              </a:rPr>
              <a:t> a certain amount of money that you can use whenever you want.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t>
            </a:r>
            <a:r>
              <a:rPr lang="en-US" sz="1200" b="1" i="0" u="none" strike="noStrike" cap="none">
                <a:solidFill>
                  <a:schemeClr val="dk1"/>
                </a:solidFill>
                <a:latin typeface="Calibri"/>
                <a:ea typeface="Calibri"/>
                <a:cs typeface="Calibri"/>
                <a:sym typeface="Calibri"/>
              </a:rPr>
              <a:t>total amount they’re willing to lend</a:t>
            </a:r>
            <a:r>
              <a:rPr lang="en-US" sz="1200" i="0" u="none" strike="noStrike" cap="none">
                <a:solidFill>
                  <a:schemeClr val="dk1"/>
                </a:solidFill>
                <a:latin typeface="Calibri"/>
                <a:ea typeface="Calibri"/>
                <a:cs typeface="Calibri"/>
                <a:sym typeface="Calibri"/>
              </a:rPr>
              <a:t> is called your </a:t>
            </a:r>
            <a:r>
              <a:rPr lang="en-US" sz="1200" b="1" i="0" u="none" strike="noStrike" cap="none">
                <a:solidFill>
                  <a:schemeClr val="dk1"/>
                </a:solidFill>
                <a:latin typeface="Calibri"/>
                <a:ea typeface="Calibri"/>
                <a:cs typeface="Calibri"/>
                <a:sym typeface="Calibri"/>
              </a:rPr>
              <a:t>credit limit</a:t>
            </a:r>
            <a:r>
              <a:rPr lang="en-US" sz="1200" i="0" u="none" strike="noStrike" cap="none">
                <a:solidFill>
                  <a:schemeClr val="dk1"/>
                </a:solidFill>
                <a:latin typeface="Calibri"/>
                <a:ea typeface="Calibri"/>
                <a:cs typeface="Calibri"/>
                <a:sym typeface="Calibri"/>
              </a:rPr>
              <a:t> and you enter into a </a:t>
            </a:r>
            <a:r>
              <a:rPr lang="en-US" sz="1200" b="1" i="0" u="none" strike="noStrike" cap="none">
                <a:solidFill>
                  <a:schemeClr val="dk1"/>
                </a:solidFill>
                <a:latin typeface="Calibri"/>
                <a:ea typeface="Calibri"/>
                <a:cs typeface="Calibri"/>
                <a:sym typeface="Calibri"/>
              </a:rPr>
              <a:t>contract </a:t>
            </a:r>
            <a:r>
              <a:rPr lang="en-US" sz="1200" i="0" u="none" strike="noStrike" cap="none">
                <a:solidFill>
                  <a:schemeClr val="dk1"/>
                </a:solidFill>
                <a:latin typeface="Calibri"/>
                <a:ea typeface="Calibri"/>
                <a:cs typeface="Calibri"/>
                <a:sym typeface="Calibri"/>
              </a:rPr>
              <a:t>with the lender saying that you will always pay it back according to rules that you and the lender both agree to.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By law, credit card agreements must be available to the public and spell out under what circumstances you will pay fees and how much interest you will pay when you borrow.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card companies submit these agreements to the federal government’s Consumer Financial Protection Bureau or CFPB, which posts them on its website.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Go to CFPB’s website—the web address is on your note taker—and make sure you know and understand the company’s agreement before you sign it. If you can’t figure it out yourself, ask an informed adult to help you. </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Do not agree to anything you don’t fully understand. </a:t>
            </a:r>
            <a:r>
              <a:rPr lang="en-US" sz="1200" b="1">
                <a:latin typeface="Calibri"/>
                <a:ea typeface="Calibri"/>
                <a:cs typeface="Calibri"/>
                <a:sym typeface="Calibri"/>
              </a:rPr>
              <a:t> </a:t>
            </a:r>
            <a:endParaRPr sz="1200" b="1">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p:txBody>
      </p:sp>
      <p:sp>
        <p:nvSpPr>
          <p:cNvPr id="255" name="Google Shape;255;g3b2491e4f5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135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b2491e4f5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One of the most important things to look at on a credit agreement is the </a:t>
            </a:r>
            <a:r>
              <a:rPr lang="en-US" sz="1200" b="1">
                <a:latin typeface="Calibri"/>
                <a:ea typeface="Calibri"/>
                <a:cs typeface="Calibri"/>
                <a:sym typeface="Calibri"/>
              </a:rPr>
              <a:t>fees</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average credit card has </a:t>
            </a:r>
            <a:r>
              <a:rPr lang="en-US" sz="1200" b="1" i="0" u="none" strike="noStrike" cap="none">
                <a:solidFill>
                  <a:schemeClr val="dk1"/>
                </a:solidFill>
                <a:latin typeface="Calibri"/>
                <a:ea typeface="Calibri"/>
                <a:cs typeface="Calibri"/>
                <a:sym typeface="Calibri"/>
              </a:rPr>
              <a:t>six</a:t>
            </a:r>
            <a:r>
              <a:rPr lang="en-US" sz="1200" i="0" u="none" strike="noStrike" cap="none">
                <a:solidFill>
                  <a:schemeClr val="dk1"/>
                </a:solidFill>
                <a:latin typeface="Calibri"/>
                <a:ea typeface="Calibri"/>
                <a:cs typeface="Calibri"/>
                <a:sym typeface="Calibri"/>
              </a:rPr>
              <a:t> different fees</a:t>
            </a:r>
            <a:r>
              <a:rPr lang="en-US" sz="1200">
                <a:latin typeface="Calibri"/>
                <a:ea typeface="Calibri"/>
                <a:cs typeface="Calibri"/>
                <a:sym typeface="Calibri"/>
              </a:rPr>
              <a:t> for things like</a:t>
            </a:r>
            <a:r>
              <a:rPr lang="en-US"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keeping the account open,</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being  late making your minimum monthly payment,</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spending more than is allowed by your credit limit,</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if the check you write or the automatic debit you use to pay them bounces,</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paying off other credit cards with your new credit card, and </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withdrawing cash instead of using your card to make a purchase. </a:t>
            </a:r>
            <a:endParaRPr sz="1200">
              <a:latin typeface="Calibri"/>
              <a:ea typeface="Calibri"/>
              <a:cs typeface="Calibri"/>
              <a:sym typeface="Calibri"/>
            </a:endParaRPr>
          </a:p>
          <a:p>
            <a:pPr marL="171450" marR="0" lvl="0" indent="0" algn="l" rtl="0">
              <a:spcBef>
                <a:spcPts val="0"/>
              </a:spcBef>
              <a:spcAft>
                <a:spcPts val="0"/>
              </a:spcAft>
              <a:buNone/>
            </a:pP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265" name="Google Shape;265;g3b2491e4f5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0136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b2491e4f5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 addition to fees, credit cards charge</a:t>
            </a:r>
            <a:r>
              <a:rPr lang="en-US" sz="1200" b="1" i="0" u="none" strike="noStrike" cap="none">
                <a:solidFill>
                  <a:schemeClr val="dk1"/>
                </a:solidFill>
                <a:latin typeface="Calibri"/>
                <a:ea typeface="Calibri"/>
                <a:cs typeface="Calibri"/>
                <a:sym typeface="Calibri"/>
              </a:rPr>
              <a:t> interest</a:t>
            </a:r>
            <a:r>
              <a:rPr lang="en-US" sz="1200" i="0" u="none" strike="noStrike" cap="none">
                <a:solidFill>
                  <a:schemeClr val="dk1"/>
                </a:solidFill>
                <a:latin typeface="Calibri"/>
                <a:ea typeface="Calibri"/>
                <a:cs typeface="Calibri"/>
                <a:sym typeface="Calibri"/>
              </a:rPr>
              <a:t> on any unpaid balance listed on </a:t>
            </a:r>
            <a:r>
              <a:rPr lang="en-US" sz="1200">
                <a:latin typeface="Calibri"/>
                <a:ea typeface="Calibri"/>
                <a:cs typeface="Calibri"/>
                <a:sym typeface="Calibri"/>
              </a:rPr>
              <a:t>your</a:t>
            </a:r>
            <a:r>
              <a:rPr lang="en-US" sz="1200" i="0" u="none" strike="noStrike" cap="none">
                <a:solidFill>
                  <a:schemeClr val="dk1"/>
                </a:solidFill>
                <a:latin typeface="Calibri"/>
                <a:ea typeface="Calibri"/>
                <a:cs typeface="Calibri"/>
                <a:sym typeface="Calibri"/>
              </a:rPr>
              <a:t> most recent monthly statement.  Also, any </a:t>
            </a:r>
            <a:r>
              <a:rPr lang="en-US" sz="1200" b="1" i="0" u="none" strike="noStrike" cap="none">
                <a:solidFill>
                  <a:schemeClr val="dk1"/>
                </a:solidFill>
                <a:latin typeface="Calibri"/>
                <a:ea typeface="Calibri"/>
                <a:cs typeface="Calibri"/>
                <a:sym typeface="Calibri"/>
              </a:rPr>
              <a:t>new charges</a:t>
            </a:r>
            <a:r>
              <a:rPr lang="en-US" sz="1200" i="0" u="none" strike="noStrike" cap="none">
                <a:solidFill>
                  <a:schemeClr val="dk1"/>
                </a:solidFill>
                <a:latin typeface="Calibri"/>
                <a:ea typeface="Calibri"/>
                <a:cs typeface="Calibri"/>
                <a:sym typeface="Calibri"/>
              </a:rPr>
              <a:t> made with the card will accrue interest until the </a:t>
            </a:r>
            <a:r>
              <a:rPr lang="en-US" sz="1200" b="1" i="0" u="none" strike="noStrike" cap="none">
                <a:solidFill>
                  <a:schemeClr val="dk1"/>
                </a:solidFill>
                <a:latin typeface="Calibri"/>
                <a:ea typeface="Calibri"/>
                <a:cs typeface="Calibri"/>
                <a:sym typeface="Calibri"/>
              </a:rPr>
              <a:t>whole </a:t>
            </a:r>
            <a:r>
              <a:rPr lang="en-US" sz="1200" i="0" u="none" strike="noStrike" cap="none">
                <a:solidFill>
                  <a:schemeClr val="dk1"/>
                </a:solidFill>
                <a:latin typeface="Calibri"/>
                <a:ea typeface="Calibri"/>
                <a:cs typeface="Calibri"/>
                <a:sym typeface="Calibri"/>
              </a:rPr>
              <a:t>balance listed on the statement is paid </a:t>
            </a:r>
            <a:r>
              <a:rPr lang="en-US" sz="1200" b="1" i="0" u="none" strike="noStrike" cap="none">
                <a:solidFill>
                  <a:schemeClr val="dk1"/>
                </a:solidFill>
                <a:latin typeface="Calibri"/>
                <a:ea typeface="Calibri"/>
                <a:cs typeface="Calibri"/>
                <a:sym typeface="Calibri"/>
              </a:rPr>
              <a:t>in full</a:t>
            </a:r>
            <a:r>
              <a:rPr lang="en-US" sz="1200" i="0" u="none" strike="noStrike" cap="none">
                <a:solidFill>
                  <a:schemeClr val="dk1"/>
                </a:solidFill>
                <a:latin typeface="Calibri"/>
                <a:ea typeface="Calibri"/>
                <a:cs typeface="Calibri"/>
                <a:sym typeface="Calibri"/>
              </a:rPr>
              <a:t>.  This is one of the ways you can </a:t>
            </a:r>
            <a:r>
              <a:rPr lang="en-US" sz="1200">
                <a:latin typeface="Calibri"/>
                <a:ea typeface="Calibri"/>
                <a:cs typeface="Calibri"/>
                <a:sym typeface="Calibri"/>
              </a:rPr>
              <a:t>be detoured by credit card debt.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t>
            </a:r>
            <a:r>
              <a:rPr lang="en-US" sz="1200" b="1" u="none" strike="noStrike" cap="none">
                <a:solidFill>
                  <a:schemeClr val="dk1"/>
                </a:solidFill>
                <a:latin typeface="Calibri"/>
                <a:ea typeface="Calibri"/>
                <a:cs typeface="Calibri"/>
                <a:sym typeface="Calibri"/>
              </a:rPr>
              <a:t>good news</a:t>
            </a:r>
            <a:r>
              <a:rPr lang="en-US" sz="1200" i="0" u="none" strike="noStrike" cap="none">
                <a:solidFill>
                  <a:schemeClr val="dk1"/>
                </a:solidFill>
                <a:latin typeface="Calibri"/>
                <a:ea typeface="Calibri"/>
                <a:cs typeface="Calibri"/>
                <a:sym typeface="Calibri"/>
              </a:rPr>
              <a:t> is that, </a:t>
            </a:r>
            <a:r>
              <a:rPr lang="en-US" sz="1200" b="1" i="0" u="none" strike="noStrike" cap="none">
                <a:solidFill>
                  <a:schemeClr val="dk1"/>
                </a:solidFill>
                <a:latin typeface="Calibri"/>
                <a:ea typeface="Calibri"/>
                <a:cs typeface="Calibri"/>
                <a:sym typeface="Calibri"/>
              </a:rPr>
              <a:t>if you pay your credit card off every month, you will not pay interest</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This is a smart way to use your card. If there’s something you need now and you absolutely </a:t>
            </a:r>
            <a:r>
              <a:rPr lang="en-US" sz="1200" b="1" u="none" strike="noStrike" cap="none">
                <a:solidFill>
                  <a:schemeClr val="dk1"/>
                </a:solidFill>
                <a:latin typeface="Calibri"/>
                <a:ea typeface="Calibri"/>
                <a:cs typeface="Calibri"/>
                <a:sym typeface="Calibri"/>
              </a:rPr>
              <a:t>know</a:t>
            </a:r>
            <a:r>
              <a:rPr lang="en-US" sz="1200" i="0" u="none" strike="noStrike" cap="none">
                <a:solidFill>
                  <a:schemeClr val="dk1"/>
                </a:solidFill>
                <a:latin typeface="Calibri"/>
                <a:ea typeface="Calibri"/>
                <a:cs typeface="Calibri"/>
                <a:sym typeface="Calibri"/>
              </a:rPr>
              <a:t> you’ll have the money when you get paid next week, for example, go ahead and use your card.  Just be sure to pay the credit card company </a:t>
            </a:r>
            <a:r>
              <a:rPr lang="en-US" sz="1200" b="1" i="0" u="none" strike="noStrike" cap="none">
                <a:solidFill>
                  <a:schemeClr val="dk1"/>
                </a:solidFill>
                <a:latin typeface="Calibri"/>
                <a:ea typeface="Calibri"/>
                <a:cs typeface="Calibri"/>
                <a:sym typeface="Calibri"/>
              </a:rPr>
              <a:t>in full</a:t>
            </a:r>
            <a:r>
              <a:rPr lang="en-US" sz="1200" i="0" u="none" strike="noStrike" cap="none">
                <a:solidFill>
                  <a:schemeClr val="dk1"/>
                </a:solidFill>
                <a:latin typeface="Calibri"/>
                <a:ea typeface="Calibri"/>
                <a:cs typeface="Calibri"/>
                <a:sym typeface="Calibri"/>
              </a:rPr>
              <a:t> as soon as you get paid or your bill comes</a:t>
            </a:r>
            <a:r>
              <a:rPr lang="en-US" sz="1200">
                <a:latin typeface="Calibri"/>
                <a:ea typeface="Calibri"/>
                <a:cs typeface="Calibri"/>
                <a:sym typeface="Calibri"/>
              </a:rPr>
              <a:t>, whichever is first.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r>
              <a:rPr lang="en-US" sz="1200" b="1" i="0" u="none" strike="noStrike" cap="none">
                <a:solidFill>
                  <a:srgbClr val="886789"/>
                </a:solidFill>
                <a:latin typeface="Calibri"/>
                <a:ea typeface="Calibri"/>
                <a:cs typeface="Calibri"/>
                <a:sym typeface="Calibri"/>
              </a:rPr>
              <a:t> </a:t>
            </a:r>
            <a:endParaRPr sz="1200" b="1" i="0" u="none" strike="noStrike" cap="none">
              <a:solidFill>
                <a:srgbClr val="886789"/>
              </a:solidFill>
              <a:latin typeface="Calibri"/>
              <a:ea typeface="Calibri"/>
              <a:cs typeface="Calibri"/>
              <a:sym typeface="Calibri"/>
            </a:endParaRPr>
          </a:p>
        </p:txBody>
      </p:sp>
      <p:sp>
        <p:nvSpPr>
          <p:cNvPr id="278" name="Google Shape;278;g3b2491e4f5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550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2491e4f5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Now, the </a:t>
            </a:r>
            <a:r>
              <a:rPr lang="en-US" sz="1200" b="1" u="none" strike="noStrike" cap="none">
                <a:solidFill>
                  <a:schemeClr val="dk1"/>
                </a:solidFill>
                <a:latin typeface="Calibri"/>
                <a:ea typeface="Calibri"/>
                <a:cs typeface="Calibri"/>
                <a:sym typeface="Calibri"/>
              </a:rPr>
              <a:t>bad news</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Interest can be a killer, and credit card companies make </a:t>
            </a:r>
            <a:r>
              <a:rPr lang="en-US" sz="1200" b="1" u="none" strike="noStrike" cap="none">
                <a:solidFill>
                  <a:schemeClr val="dk1"/>
                </a:solidFill>
                <a:latin typeface="Calibri"/>
                <a:ea typeface="Calibri"/>
                <a:cs typeface="Calibri"/>
                <a:sym typeface="Calibri"/>
              </a:rPr>
              <a:t>a lot</a:t>
            </a:r>
            <a:r>
              <a:rPr lang="en-US" sz="1200" i="0" u="none" strike="noStrike" cap="none">
                <a:solidFill>
                  <a:schemeClr val="dk1"/>
                </a:solidFill>
                <a:latin typeface="Calibri"/>
                <a:ea typeface="Calibri"/>
                <a:cs typeface="Calibri"/>
                <a:sym typeface="Calibri"/>
              </a:rPr>
              <a:t> of money in interest.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Some credit card agreements include </a:t>
            </a:r>
            <a:r>
              <a:rPr lang="en-US" sz="1200" b="1" i="0" u="none" strike="noStrike" cap="none">
                <a:solidFill>
                  <a:schemeClr val="dk1"/>
                </a:solidFill>
                <a:latin typeface="Calibri"/>
                <a:ea typeface="Calibri"/>
                <a:cs typeface="Calibri"/>
                <a:sym typeface="Calibri"/>
              </a:rPr>
              <a:t>variable</a:t>
            </a:r>
            <a:r>
              <a:rPr lang="en-US" sz="1200" i="0" u="none" strike="noStrike" cap="none">
                <a:solidFill>
                  <a:schemeClr val="dk1"/>
                </a:solidFill>
                <a:latin typeface="Calibri"/>
                <a:ea typeface="Calibri"/>
                <a:cs typeface="Calibri"/>
                <a:sym typeface="Calibri"/>
              </a:rPr>
              <a:t> interest rates. This means the amount you are charged each month </a:t>
            </a:r>
            <a:r>
              <a:rPr lang="en-US" sz="1200">
                <a:latin typeface="Calibri"/>
                <a:ea typeface="Calibri"/>
                <a:cs typeface="Calibri"/>
                <a:sym typeface="Calibri"/>
              </a:rPr>
              <a:t>can change. It can go especially high and include </a:t>
            </a:r>
            <a:r>
              <a:rPr lang="en-US" sz="1200" b="1">
                <a:latin typeface="Calibri"/>
                <a:ea typeface="Calibri"/>
                <a:cs typeface="Calibri"/>
                <a:sym typeface="Calibri"/>
              </a:rPr>
              <a:t>penalties</a:t>
            </a:r>
            <a:r>
              <a:rPr lang="en-US" sz="1200">
                <a:latin typeface="Calibri"/>
                <a:ea typeface="Calibri"/>
                <a:cs typeface="Calibri"/>
                <a:sym typeface="Calibri"/>
              </a:rPr>
              <a:t> if you make a mistake, like not paying your bill on time, for example.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Before agreeing to a contract,</a:t>
            </a:r>
            <a:r>
              <a:rPr lang="en-US" sz="1200">
                <a:latin typeface="Calibri"/>
                <a:ea typeface="Calibri"/>
                <a:cs typeface="Calibri"/>
                <a:sym typeface="Calibri"/>
              </a:rPr>
              <a:t> </a:t>
            </a:r>
            <a:r>
              <a:rPr lang="en-US" sz="1200" b="1">
                <a:latin typeface="Calibri"/>
                <a:ea typeface="Calibri"/>
                <a:cs typeface="Calibri"/>
                <a:sym typeface="Calibri"/>
              </a:rPr>
              <a:t>make sure</a:t>
            </a:r>
            <a:r>
              <a:rPr lang="en-US" sz="1200" i="0" u="none" strike="noStrike" cap="none">
                <a:solidFill>
                  <a:schemeClr val="dk1"/>
                </a:solidFill>
                <a:latin typeface="Calibri"/>
                <a:ea typeface="Calibri"/>
                <a:cs typeface="Calibri"/>
                <a:sym typeface="Calibri"/>
              </a:rPr>
              <a:t> you understand if the interest rate can change and, if so, why and when.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p:txBody>
      </p:sp>
      <p:sp>
        <p:nvSpPr>
          <p:cNvPr id="288" name="Google Shape;288;g3b2491e4f5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0580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0104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e729accee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I’m not trying to scare you away from ever using credit. I just don’t want you to use it in ways </a:t>
            </a:r>
            <a:r>
              <a:rPr lang="en-US" sz="1200" b="1">
                <a:latin typeface="Calibri"/>
                <a:ea typeface="Calibri"/>
                <a:cs typeface="Calibri"/>
                <a:sym typeface="Calibri"/>
              </a:rPr>
              <a:t>that will make it longer and harder to reach your goals</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Using credit cards responsibly is actually one way that you can</a:t>
            </a:r>
            <a:r>
              <a:rPr lang="en-US" sz="1200" b="1">
                <a:latin typeface="Calibri"/>
                <a:ea typeface="Calibri"/>
                <a:cs typeface="Calibri"/>
                <a:sym typeface="Calibri"/>
              </a:rPr>
              <a:t> reduce your expenses in the future</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Sounds odd, right? Using credit can reduce expenses and actually move you forward toward your goal of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 me explain.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b="1" i="1" u="none" strike="noStrike" cap="none">
              <a:solidFill>
                <a:srgbClr val="886789"/>
              </a:solidFill>
              <a:latin typeface="Calibri"/>
              <a:ea typeface="Calibri"/>
              <a:cs typeface="Calibri"/>
              <a:sym typeface="Calibri"/>
            </a:endParaRPr>
          </a:p>
        </p:txBody>
      </p:sp>
      <p:sp>
        <p:nvSpPr>
          <p:cNvPr id="318" name="Google Shape;318;g3e729accee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853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1143781b0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For the purpose of our conversation today,  I suggest that your destination should be </a:t>
            </a:r>
            <a:r>
              <a:rPr lang="en-US" sz="1200" b="1">
                <a:latin typeface="Calibri"/>
                <a:ea typeface="Calibri"/>
                <a:cs typeface="Calibri"/>
                <a:sym typeface="Calibri"/>
              </a:rPr>
              <a:t>managing your money in such a way that you can pay for all the things you NEED in life and buy some of the things you WANT</a:t>
            </a:r>
            <a:r>
              <a:rPr lang="en-US" sz="1200">
                <a:latin typeface="Calibri"/>
                <a:ea typeface="Calibri"/>
                <a:cs typeface="Calibri"/>
                <a:sym typeface="Calibri"/>
              </a:rPr>
              <a:t>, without frustration, stress, or setbacks.</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There’s more than one way to get to this destination, and people will choose different routes at different times for different reasons. That’s all ok.</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Today we’re going to talk about three important aspects on the road to financial independence.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p:txBody>
      </p:sp>
      <p:sp>
        <p:nvSpPr>
          <p:cNvPr id="99" name="Google Shape;99;g41143781b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9695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b2491e4f5_0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When you get a credit card or a loan, the lender tells a </a:t>
            </a:r>
            <a:r>
              <a:rPr lang="en-US" sz="1200" b="1" i="0" u="none" strike="noStrike" cap="none">
                <a:solidFill>
                  <a:schemeClr val="dk1"/>
                </a:solidFill>
                <a:latin typeface="Calibri"/>
                <a:ea typeface="Calibri"/>
                <a:cs typeface="Calibri"/>
                <a:sym typeface="Calibri"/>
              </a:rPr>
              <a:t>credit bureau</a:t>
            </a:r>
            <a:r>
              <a:rPr lang="en-US" sz="1200" i="0" u="none" strike="noStrike" cap="none">
                <a:solidFill>
                  <a:schemeClr val="dk1"/>
                </a:solidFill>
                <a:latin typeface="Calibri"/>
                <a:ea typeface="Calibri"/>
                <a:cs typeface="Calibri"/>
                <a:sym typeface="Calibri"/>
              </a:rPr>
              <a:t> about each account you have with them.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They’ll report</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type of account,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date you opened it,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your credit limit or loan amount,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current account balance, and </a:t>
            </a:r>
            <a:endParaRPr sz="1200" i="0" u="none" strike="noStrike" cap="none">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your payment history.</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bureaus also collect: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that identifies you—like your name, address, Social Security Number, and birthdate,</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about every time you apply for a credit card or loan, whether it’s approved or not, and</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from collection agencies and courts on debt-related activity, which can include things </a:t>
            </a:r>
            <a:r>
              <a:rPr lang="en-US" sz="1200">
                <a:latin typeface="Calibri"/>
                <a:ea typeface="Calibri"/>
                <a:cs typeface="Calibri"/>
                <a:sym typeface="Calibri"/>
              </a:rPr>
              <a:t>as small as </a:t>
            </a:r>
            <a:r>
              <a:rPr lang="en-US" sz="1200" i="0" u="none" strike="noStrike" cap="none">
                <a:solidFill>
                  <a:schemeClr val="dk1"/>
                </a:solidFill>
                <a:latin typeface="Calibri"/>
                <a:ea typeface="Calibri"/>
                <a:cs typeface="Calibri"/>
                <a:sym typeface="Calibri"/>
              </a:rPr>
              <a:t>unpaid library fines and cell phone bills. </a:t>
            </a:r>
            <a:endParaRPr sz="1200" i="0" u="none" strike="noStrike" cap="none">
              <a:solidFill>
                <a:schemeClr val="dk1"/>
              </a:solidFill>
              <a:latin typeface="Calibri"/>
              <a:ea typeface="Calibri"/>
              <a:cs typeface="Calibri"/>
              <a:sym typeface="Calibri"/>
            </a:endParaRPr>
          </a:p>
          <a:p>
            <a:pPr marL="171450" marR="0" lvl="0" indent="0" algn="l" rtl="0">
              <a:spcBef>
                <a:spcPts val="0"/>
              </a:spcBef>
              <a:spcAft>
                <a:spcPts val="0"/>
              </a:spcAft>
              <a:buNone/>
            </a:pPr>
            <a:endParaRPr sz="1200" i="1">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rgbClr val="886789"/>
                </a:solidFill>
                <a:latin typeface="Calibri"/>
                <a:ea typeface="Calibri"/>
                <a:cs typeface="Calibri"/>
                <a:sym typeface="Calibri"/>
              </a:rPr>
              <a:t>&lt;CLICK&gt;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p:txBody>
      </p:sp>
      <p:sp>
        <p:nvSpPr>
          <p:cNvPr id="325" name="Google Shape;325;g3b2491e4f5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2249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b2491e4f5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bureaus put all this information together to form your </a:t>
            </a:r>
            <a:r>
              <a:rPr lang="en-US" sz="1200" b="1" u="none" strike="noStrike" cap="none">
                <a:solidFill>
                  <a:schemeClr val="dk1"/>
                </a:solidFill>
                <a:latin typeface="Calibri"/>
                <a:ea typeface="Calibri"/>
                <a:cs typeface="Calibri"/>
                <a:sym typeface="Calibri"/>
              </a:rPr>
              <a:t>credit report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Then they and other companies use the data in the report to calculate your</a:t>
            </a:r>
            <a:r>
              <a:rPr lang="en-US" sz="1200" b="1" u="none" strike="noStrike" cap="none">
                <a:solidFill>
                  <a:schemeClr val="dk1"/>
                </a:solidFill>
                <a:latin typeface="Calibri"/>
                <a:ea typeface="Calibri"/>
                <a:cs typeface="Calibri"/>
                <a:sym typeface="Calibri"/>
              </a:rPr>
              <a:t> credit score</a:t>
            </a:r>
            <a:r>
              <a:rPr lang="en-US" sz="1200" i="1" u="none" strike="noStrike" cap="none">
                <a:solidFill>
                  <a:schemeClr val="dk1"/>
                </a:solidFill>
                <a:latin typeface="Calibri"/>
                <a:ea typeface="Calibri"/>
                <a:cs typeface="Calibri"/>
                <a:sym typeface="Calibri"/>
              </a:rPr>
              <a: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Your credit report and score are then </a:t>
            </a:r>
            <a:r>
              <a:rPr lang="en-US" sz="1200" b="1" i="0" u="none" strike="noStrike" cap="none">
                <a:solidFill>
                  <a:schemeClr val="dk1"/>
                </a:solidFill>
                <a:latin typeface="Calibri"/>
                <a:ea typeface="Calibri"/>
                <a:cs typeface="Calibri"/>
                <a:sym typeface="Calibri"/>
              </a:rPr>
              <a:t>sold</a:t>
            </a:r>
            <a:r>
              <a:rPr lang="en-US" sz="1200" i="0" u="none" strike="noStrike" cap="none">
                <a:solidFill>
                  <a:schemeClr val="dk1"/>
                </a:solidFill>
                <a:latin typeface="Calibri"/>
                <a:ea typeface="Calibri"/>
                <a:cs typeface="Calibri"/>
                <a:sym typeface="Calibri"/>
              </a:rPr>
              <a:t> to companies who need to</a:t>
            </a:r>
            <a:r>
              <a:rPr lang="en-US" sz="1200" b="1" i="0" u="none" strike="noStrike" cap="none">
                <a:solidFill>
                  <a:schemeClr val="dk1"/>
                </a:solidFill>
                <a:latin typeface="Calibri"/>
                <a:ea typeface="Calibri"/>
                <a:cs typeface="Calibri"/>
                <a:sym typeface="Calibri"/>
              </a:rPr>
              <a:t> make decisions about you</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337" name="Google Shape;337;g3b2491e4f5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05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b2491e4f5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Credit scores</a:t>
            </a:r>
            <a:r>
              <a:rPr lang="en-US" sz="1200" i="0" u="none" strike="noStrike" cap="none">
                <a:solidFill>
                  <a:schemeClr val="dk1"/>
                </a:solidFill>
                <a:latin typeface="Calibri"/>
                <a:ea typeface="Calibri"/>
                <a:cs typeface="Calibri"/>
                <a:sym typeface="Calibri"/>
              </a:rPr>
              <a:t> usually range from about </a:t>
            </a:r>
            <a:r>
              <a:rPr lang="en-US" sz="1200" b="1" i="0" u="none" strike="noStrike" cap="none">
                <a:solidFill>
                  <a:schemeClr val="dk1"/>
                </a:solidFill>
                <a:latin typeface="Calibri"/>
                <a:ea typeface="Calibri"/>
                <a:cs typeface="Calibri"/>
                <a:sym typeface="Calibri"/>
              </a:rPr>
              <a:t>300 to 850 </a:t>
            </a:r>
            <a:r>
              <a:rPr lang="en-US" sz="1200" i="0" u="none" strike="noStrike" cap="none">
                <a:solidFill>
                  <a:schemeClr val="dk1"/>
                </a:solidFill>
                <a:latin typeface="Calibri"/>
                <a:ea typeface="Calibri"/>
                <a:cs typeface="Calibri"/>
                <a:sym typeface="Calibri"/>
              </a:rPr>
              <a:t>and are calculated from many different pieces of </a:t>
            </a:r>
            <a:r>
              <a:rPr lang="en-US" sz="1200" b="1" u="none" strike="noStrike" cap="none">
                <a:solidFill>
                  <a:schemeClr val="dk1"/>
                </a:solidFill>
                <a:latin typeface="Calibri"/>
                <a:ea typeface="Calibri"/>
                <a:cs typeface="Calibri"/>
                <a:sym typeface="Calibri"/>
              </a:rPr>
              <a:t>credit </a:t>
            </a:r>
            <a:r>
              <a:rPr lang="en-US" sz="1200" i="0" u="none" strike="noStrike" cap="none">
                <a:solidFill>
                  <a:schemeClr val="dk1"/>
                </a:solidFill>
                <a:latin typeface="Calibri"/>
                <a:ea typeface="Calibri"/>
                <a:cs typeface="Calibri"/>
                <a:sym typeface="Calibri"/>
              </a:rPr>
              <a:t>data in your credit report. Your </a:t>
            </a:r>
            <a:r>
              <a:rPr lang="en-US" sz="1200" b="1" i="0" u="none" strike="noStrike" cap="none">
                <a:solidFill>
                  <a:schemeClr val="dk1"/>
                </a:solidFill>
                <a:latin typeface="Calibri"/>
                <a:ea typeface="Calibri"/>
                <a:cs typeface="Calibri"/>
                <a:sym typeface="Calibri"/>
              </a:rPr>
              <a:t>personal</a:t>
            </a:r>
            <a:r>
              <a:rPr lang="en-US" sz="1200" i="0" u="none" strike="noStrike" cap="none">
                <a:solidFill>
                  <a:schemeClr val="dk1"/>
                </a:solidFill>
                <a:latin typeface="Calibri"/>
                <a:ea typeface="Calibri"/>
                <a:cs typeface="Calibri"/>
                <a:sym typeface="Calibri"/>
              </a:rPr>
              <a:t> data is not a factor.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data is grouped into five categories and, for most people, is weighted roughly along these lines:</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Payment history – 35%</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Amounts owed – 30%</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Length of history – 15%</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New credit – 10%</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Credit mix – 10%</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We don’t have time to cover each category today. There</a:t>
            </a:r>
            <a:r>
              <a:rPr lang="en-US" sz="1200">
                <a:latin typeface="Calibri"/>
                <a:ea typeface="Calibri"/>
                <a:cs typeface="Calibri"/>
                <a:sym typeface="Calibri"/>
              </a:rPr>
              <a:t>’s a link on your note taker where you can learn more if you want.  This is interesting stuff.</a:t>
            </a:r>
            <a:r>
              <a:rPr lang="en-US" sz="1200" i="0" u="none" strike="noStrike" cap="none">
                <a:solidFill>
                  <a:schemeClr val="dk1"/>
                </a:solidFill>
                <a:latin typeface="Calibri"/>
                <a:ea typeface="Calibri"/>
                <a:cs typeface="Calibri"/>
                <a:sym typeface="Calibri"/>
              </a:rPr>
              <a:t> </a:t>
            </a:r>
            <a:r>
              <a:rPr lang="en-US" sz="1200" b="1">
                <a:solidFill>
                  <a:srgbClr val="886789"/>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What I want you to take away is this: together, </a:t>
            </a:r>
            <a:r>
              <a:rPr lang="en-US" sz="1200" b="1" i="0" u="none" strike="noStrike" cap="none">
                <a:solidFill>
                  <a:schemeClr val="dk1"/>
                </a:solidFill>
                <a:latin typeface="Calibri"/>
                <a:ea typeface="Calibri"/>
                <a:cs typeface="Calibri"/>
                <a:sym typeface="Calibri"/>
              </a:rPr>
              <a:t>your payment history</a:t>
            </a:r>
            <a:r>
              <a:rPr lang="en-US" sz="1200" i="0" u="none" strike="noStrike" cap="none">
                <a:solidFill>
                  <a:schemeClr val="dk1"/>
                </a:solidFill>
                <a:latin typeface="Calibri"/>
                <a:ea typeface="Calibri"/>
                <a:cs typeface="Calibri"/>
                <a:sym typeface="Calibri"/>
              </a:rPr>
              <a:t> and the</a:t>
            </a:r>
            <a:r>
              <a:rPr lang="en-US" sz="1200">
                <a:latin typeface="Calibri"/>
                <a:ea typeface="Calibri"/>
                <a:cs typeface="Calibri"/>
                <a:sym typeface="Calibri"/>
              </a:rPr>
              <a:t> total </a:t>
            </a:r>
            <a:r>
              <a:rPr lang="en-US" sz="1200" b="1" i="0" u="none" strike="noStrike" cap="none">
                <a:solidFill>
                  <a:schemeClr val="dk1"/>
                </a:solidFill>
                <a:latin typeface="Calibri"/>
                <a:ea typeface="Calibri"/>
                <a:cs typeface="Calibri"/>
                <a:sym typeface="Calibri"/>
              </a:rPr>
              <a:t>amount you owe</a:t>
            </a:r>
            <a:r>
              <a:rPr lang="en-US" sz="1200" i="0" u="none" strike="noStrike" cap="none">
                <a:solidFill>
                  <a:schemeClr val="dk1"/>
                </a:solidFill>
                <a:latin typeface="Calibri"/>
                <a:ea typeface="Calibri"/>
                <a:cs typeface="Calibri"/>
                <a:sym typeface="Calibri"/>
              </a:rPr>
              <a:t> make up </a:t>
            </a:r>
            <a:r>
              <a:rPr lang="en-US" sz="1200" b="1" i="0" u="none" strike="noStrike" cap="none">
                <a:solidFill>
                  <a:schemeClr val="dk1"/>
                </a:solidFill>
                <a:latin typeface="Calibri"/>
                <a:ea typeface="Calibri"/>
                <a:cs typeface="Calibri"/>
                <a:sym typeface="Calibri"/>
              </a:rPr>
              <a:t>65% </a:t>
            </a:r>
            <a:r>
              <a:rPr lang="en-US" sz="1200" i="0" u="none" strike="noStrike" cap="none">
                <a:solidFill>
                  <a:schemeClr val="dk1"/>
                </a:solidFill>
                <a:latin typeface="Calibri"/>
                <a:ea typeface="Calibri"/>
                <a:cs typeface="Calibri"/>
                <a:sym typeface="Calibri"/>
              </a:rPr>
              <a:t>-- well over half! -- of your credit score.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That’s </a:t>
            </a:r>
            <a:r>
              <a:rPr lang="en-US" sz="1200" i="1" u="none" strike="noStrike" cap="none">
                <a:solidFill>
                  <a:schemeClr val="dk1"/>
                </a:solidFill>
                <a:latin typeface="Calibri"/>
                <a:ea typeface="Calibri"/>
                <a:cs typeface="Calibri"/>
                <a:sym typeface="Calibri"/>
              </a:rPr>
              <a:t>huge</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 can’t say this enough: </a:t>
            </a:r>
            <a:r>
              <a:rPr lang="en-US" sz="1200" b="1" i="0" u="none" strike="noStrike" cap="none">
                <a:solidFill>
                  <a:schemeClr val="dk1"/>
                </a:solidFill>
                <a:latin typeface="Calibri"/>
                <a:ea typeface="Calibri"/>
                <a:cs typeface="Calibri"/>
                <a:sym typeface="Calibri"/>
              </a:rPr>
              <a:t>You want to pay your credit card bill </a:t>
            </a:r>
            <a:r>
              <a:rPr lang="en-US" sz="1200" b="1" i="1" u="none" strike="noStrike" cap="none">
                <a:solidFill>
                  <a:schemeClr val="dk1"/>
                </a:solidFill>
                <a:latin typeface="Calibri"/>
                <a:ea typeface="Calibri"/>
                <a:cs typeface="Calibri"/>
                <a:sym typeface="Calibri"/>
              </a:rPr>
              <a:t>on time, in full </a:t>
            </a:r>
            <a:r>
              <a:rPr lang="en-US" sz="1200" b="1" i="0" u="none" strike="noStrike" cap="none">
                <a:solidFill>
                  <a:schemeClr val="dk1"/>
                </a:solidFill>
                <a:latin typeface="Calibri"/>
                <a:ea typeface="Calibri"/>
                <a:cs typeface="Calibri"/>
                <a:sym typeface="Calibri"/>
              </a:rPr>
              <a:t>every month. At the very least, you want to </a:t>
            </a:r>
            <a:r>
              <a:rPr lang="en-US" sz="1200" b="1" i="1" u="none" strike="noStrike" cap="none">
                <a:solidFill>
                  <a:schemeClr val="dk1"/>
                </a:solidFill>
                <a:latin typeface="Calibri"/>
                <a:ea typeface="Calibri"/>
                <a:cs typeface="Calibri"/>
                <a:sym typeface="Calibri"/>
              </a:rPr>
              <a:t>pay back as much as you can, as quickly as you can</a:t>
            </a:r>
            <a:r>
              <a:rPr lang="en-US" sz="1200" b="1" i="0" u="none" strike="noStrike" cap="none">
                <a:solidFill>
                  <a:schemeClr val="dk1"/>
                </a:solidFill>
                <a:latin typeface="Calibri"/>
                <a:ea typeface="Calibri"/>
                <a:cs typeface="Calibri"/>
                <a:sym typeface="Calibri"/>
              </a:rPr>
              <a:t> and </a:t>
            </a:r>
            <a:r>
              <a:rPr lang="en-US" sz="1200" b="1" i="1" u="none" strike="noStrike" cap="none">
                <a:solidFill>
                  <a:schemeClr val="dk1"/>
                </a:solidFill>
                <a:latin typeface="Calibri"/>
                <a:ea typeface="Calibri"/>
                <a:cs typeface="Calibri"/>
                <a:sym typeface="Calibri"/>
              </a:rPr>
              <a:t>always</a:t>
            </a:r>
            <a:r>
              <a:rPr lang="en-US" sz="1200" b="1" i="0" u="none" strike="noStrike" cap="none">
                <a:solidFill>
                  <a:schemeClr val="dk1"/>
                </a:solidFill>
                <a:latin typeface="Calibri"/>
                <a:ea typeface="Calibri"/>
                <a:cs typeface="Calibri"/>
                <a:sym typeface="Calibri"/>
              </a:rPr>
              <a:t> </a:t>
            </a:r>
            <a:r>
              <a:rPr lang="en-US" sz="1200" b="1" i="1" u="none" strike="noStrike" cap="none">
                <a:solidFill>
                  <a:schemeClr val="dk1"/>
                </a:solidFill>
                <a:latin typeface="Calibri"/>
                <a:ea typeface="Calibri"/>
                <a:cs typeface="Calibri"/>
                <a:sym typeface="Calibri"/>
              </a:rPr>
              <a:t>pay on time</a:t>
            </a:r>
            <a:r>
              <a:rPr lang="en-US" sz="1200" b="1" i="0" u="none" strike="noStrike" cap="none">
                <a:solidFill>
                  <a:schemeClr val="dk1"/>
                </a:solidFill>
                <a:latin typeface="Calibri"/>
                <a:ea typeface="Calibri"/>
                <a:cs typeface="Calibri"/>
                <a:sym typeface="Calibri"/>
              </a:rPr>
              <a:t>. And, always, always, pay at least the minimum amount stated on your monthly statement</a:t>
            </a:r>
            <a:r>
              <a:rPr lang="en-US" sz="1200" b="1" i="0" u="none" strike="noStrike" cap="none">
                <a:solidFill>
                  <a:srgbClr val="886789"/>
                </a:solidFill>
                <a:latin typeface="Calibri"/>
                <a:ea typeface="Calibri"/>
                <a:cs typeface="Calibri"/>
                <a:sym typeface="Calibri"/>
              </a:rPr>
              <a:t>. </a:t>
            </a:r>
            <a:endParaRPr sz="1200" b="1"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p:txBody>
      </p:sp>
      <p:sp>
        <p:nvSpPr>
          <p:cNvPr id="350" name="Google Shape;350;g3b2491e4f5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7953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b2491e4f5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Paying late and carrying balances close to your credit limits</a:t>
            </a:r>
            <a:r>
              <a:rPr lang="en-US" sz="1200" b="1" u="none" strike="noStrike" cap="none">
                <a:solidFill>
                  <a:schemeClr val="dk1"/>
                </a:solidFill>
                <a:latin typeface="Calibri"/>
                <a:ea typeface="Calibri"/>
                <a:cs typeface="Calibri"/>
                <a:sym typeface="Calibri"/>
              </a:rPr>
              <a:t> lowers</a:t>
            </a:r>
            <a:r>
              <a:rPr lang="en-US" sz="1200" i="0" u="none" strike="noStrike" cap="none">
                <a:solidFill>
                  <a:schemeClr val="dk1"/>
                </a:solidFill>
                <a:latin typeface="Calibri"/>
                <a:ea typeface="Calibri"/>
                <a:cs typeface="Calibri"/>
                <a:sym typeface="Calibri"/>
              </a:rPr>
              <a:t> your score. </a:t>
            </a: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On the other hand, establishing a good track record of on-time payments and keeping your balances well below 30% of your credit limit </a:t>
            </a:r>
            <a:r>
              <a:rPr lang="en-US" sz="1200" b="1" u="none" strike="noStrike" cap="none">
                <a:solidFill>
                  <a:schemeClr val="dk1"/>
                </a:solidFill>
                <a:latin typeface="Calibri"/>
                <a:ea typeface="Calibri"/>
                <a:cs typeface="Calibri"/>
                <a:sym typeface="Calibri"/>
              </a:rPr>
              <a:t>raises</a:t>
            </a:r>
            <a:r>
              <a:rPr lang="en-US" sz="1200" i="0" u="none" strike="noStrike" cap="none">
                <a:solidFill>
                  <a:schemeClr val="dk1"/>
                </a:solidFill>
                <a:latin typeface="Calibri"/>
                <a:ea typeface="Calibri"/>
                <a:cs typeface="Calibri"/>
                <a:sym typeface="Calibri"/>
              </a:rPr>
              <a:t> your score.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 general, negative information stays on your credit report for seven years. </a:t>
            </a:r>
            <a:r>
              <a:rPr lang="en-US" sz="1200">
                <a:latin typeface="Calibri"/>
                <a:ea typeface="Calibri"/>
                <a:cs typeface="Calibri"/>
                <a:sym typeface="Calibri"/>
              </a:rPr>
              <a:t>This means that things that seem like a small mistake today can actually make it much harder to achieve financial independence.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p:txBody>
      </p:sp>
      <p:sp>
        <p:nvSpPr>
          <p:cNvPr id="361" name="Google Shape;361;g3b2491e4f5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978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b2491e4f5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So, we’ve been talking about </a:t>
            </a:r>
            <a:r>
              <a:rPr lang="en-US" sz="1200" b="1">
                <a:latin typeface="Calibri"/>
                <a:ea typeface="Calibri"/>
                <a:cs typeface="Calibri"/>
                <a:sym typeface="Calibri"/>
              </a:rPr>
              <a:t>credit cards</a:t>
            </a:r>
            <a:r>
              <a:rPr lang="en-US" sz="1200">
                <a:latin typeface="Calibri"/>
                <a:ea typeface="Calibri"/>
                <a:cs typeface="Calibri"/>
                <a:sym typeface="Calibri"/>
              </a:rPr>
              <a:t> and</a:t>
            </a:r>
            <a:r>
              <a:rPr lang="en-US" sz="1200" b="1">
                <a:latin typeface="Calibri"/>
                <a:ea typeface="Calibri"/>
                <a:cs typeface="Calibri"/>
                <a:sym typeface="Calibri"/>
              </a:rPr>
              <a:t> credit reports</a:t>
            </a:r>
            <a:r>
              <a:rPr lang="en-US" sz="1200">
                <a:latin typeface="Calibri"/>
                <a:ea typeface="Calibri"/>
                <a:cs typeface="Calibri"/>
                <a:sym typeface="Calibri"/>
              </a:rPr>
              <a:t> and </a:t>
            </a:r>
            <a:r>
              <a:rPr lang="en-US" sz="1200" b="1">
                <a:latin typeface="Calibri"/>
                <a:ea typeface="Calibri"/>
                <a:cs typeface="Calibri"/>
                <a:sym typeface="Calibri"/>
              </a:rPr>
              <a:t>credit scores</a:t>
            </a:r>
            <a:r>
              <a:rPr lang="en-US" sz="1200">
                <a:latin typeface="Calibri"/>
                <a:ea typeface="Calibri"/>
                <a:cs typeface="Calibri"/>
                <a:sym typeface="Calibri"/>
              </a:rPr>
              <a:t>.  It’s time to put it all together.</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We talked through an example in which paying off a purchase (a computer), with interest, over a couple of years could get you </a:t>
            </a:r>
            <a:r>
              <a:rPr lang="en-US" sz="1200" b="1">
                <a:latin typeface="Calibri"/>
                <a:ea typeface="Calibri"/>
                <a:cs typeface="Calibri"/>
                <a:sym typeface="Calibri"/>
              </a:rPr>
              <a:t>stuck paying more</a:t>
            </a:r>
            <a:r>
              <a:rPr lang="en-US" sz="1200">
                <a:latin typeface="Calibri"/>
                <a:ea typeface="Calibri"/>
                <a:cs typeface="Calibri"/>
                <a:sym typeface="Calibri"/>
              </a:rPr>
              <a:t>, end up on your </a:t>
            </a:r>
            <a:r>
              <a:rPr lang="en-US" sz="1200" b="1">
                <a:latin typeface="Calibri"/>
                <a:ea typeface="Calibri"/>
                <a:cs typeface="Calibri"/>
                <a:sym typeface="Calibri"/>
              </a:rPr>
              <a:t>credit report, </a:t>
            </a:r>
            <a:r>
              <a:rPr lang="en-US" sz="1200">
                <a:latin typeface="Calibri"/>
                <a:ea typeface="Calibri"/>
                <a:cs typeface="Calibri"/>
                <a:sym typeface="Calibri"/>
              </a:rPr>
              <a:t>and </a:t>
            </a:r>
            <a:r>
              <a:rPr lang="en-US" sz="1200" b="1">
                <a:latin typeface="Calibri"/>
                <a:ea typeface="Calibri"/>
                <a:cs typeface="Calibri"/>
                <a:sym typeface="Calibri"/>
              </a:rPr>
              <a:t>lower your credit score</a:t>
            </a:r>
            <a:r>
              <a:rPr lang="en-US" sz="1200">
                <a:latin typeface="Calibri"/>
                <a:ea typeface="Calibri"/>
                <a:cs typeface="Calibri"/>
                <a:sym typeface="Calibri"/>
              </a:rPr>
              <a:t>.  Right?</a:t>
            </a:r>
            <a:endParaRPr sz="120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Remember when I mentioned earlier that using credit cards responsibly is actually one way that you can </a:t>
            </a:r>
            <a:r>
              <a:rPr lang="en-US" sz="1200" b="1">
                <a:latin typeface="Calibri"/>
                <a:ea typeface="Calibri"/>
                <a:cs typeface="Calibri"/>
                <a:sym typeface="Calibri"/>
              </a:rPr>
              <a:t>reduce</a:t>
            </a:r>
            <a:r>
              <a:rPr lang="en-US" sz="1200">
                <a:latin typeface="Calibri"/>
                <a:ea typeface="Calibri"/>
                <a:cs typeface="Calibri"/>
                <a:sym typeface="Calibri"/>
              </a:rPr>
              <a:t> your expenses in the future?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This is what I was talking about. Your credit history is used </a:t>
            </a:r>
            <a:r>
              <a:rPr lang="en-US" sz="1200" b="1">
                <a:latin typeface="Calibri"/>
                <a:ea typeface="Calibri"/>
                <a:cs typeface="Calibri"/>
                <a:sym typeface="Calibri"/>
              </a:rPr>
              <a:t>way more</a:t>
            </a:r>
            <a:r>
              <a:rPr lang="en-US" sz="1200">
                <a:latin typeface="Calibri"/>
                <a:ea typeface="Calibri"/>
                <a:cs typeface="Calibri"/>
                <a:sym typeface="Calibri"/>
              </a:rPr>
              <a:t> than you might think!</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Here are some examples of who uses your credit report: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lenders, when you apply for other credit cards, student loans, car loans, or -- someday -- a home loan (a higher credit score means getting the loan and paying a lower interest rate)   </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employers, when you apply for a job (a high credit score shows them that you are responsible)  </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landlords, when you apply to rent an apartment (a low credit score makes them wonder if you will pay your rent)</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communications and utility companies, when you apply for a cell phone contract, cable TV, or electricity (high scores are more often approved)</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insurance companies, when you apply for car insurance (people with high credit scores often pay less than people with lower credit scores)</a:t>
            </a:r>
            <a:endParaRPr sz="1200">
              <a:latin typeface="Calibri"/>
              <a:ea typeface="Calibri"/>
              <a:cs typeface="Calibri"/>
              <a:sym typeface="Calibri"/>
            </a:endParaRPr>
          </a:p>
          <a:p>
            <a:pPr marL="0" lvl="0" indent="0" rtl="0">
              <a:spcBef>
                <a:spcPts val="0"/>
              </a:spcBef>
              <a:spcAft>
                <a:spcPts val="0"/>
              </a:spcAft>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Here’s the bottom line.  </a:t>
            </a:r>
            <a:r>
              <a:rPr lang="en-US" sz="1200" b="1">
                <a:latin typeface="Calibri"/>
                <a:ea typeface="Calibri"/>
                <a:cs typeface="Calibri"/>
                <a:sym typeface="Calibri"/>
              </a:rPr>
              <a:t>A low credit score can detour you for a long time.  A high credit score can help you move forward along the road to financial independence. </a:t>
            </a: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p:txBody>
      </p:sp>
      <p:sp>
        <p:nvSpPr>
          <p:cNvPr id="372" name="Google Shape;372;g3b2491e4f5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497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e729accee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Taking on more debt than you can afford to repay </a:t>
            </a:r>
            <a:r>
              <a:rPr lang="en-US" sz="1200" b="1">
                <a:latin typeface="Calibri"/>
                <a:ea typeface="Calibri"/>
                <a:cs typeface="Calibri"/>
                <a:sym typeface="Calibri"/>
              </a:rPr>
              <a:t>or</a:t>
            </a:r>
            <a:r>
              <a:rPr lang="en-US" sz="1200">
                <a:latin typeface="Calibri"/>
                <a:ea typeface="Calibri"/>
                <a:cs typeface="Calibri"/>
                <a:sym typeface="Calibri"/>
              </a:rPr>
              <a:t> pay back on time can have serious consequences.</a:t>
            </a:r>
            <a:endParaRPr b="1">
              <a:solidFill>
                <a:srgbClr val="886789"/>
              </a:solidFill>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It can ruin your credit, which may block future credit cards, car loans, or house loans.  If it doesn't block them entirely, it can make borrowing money in the future way more expensive. Poor credit can also be a barrier to getting some jobs. </a:t>
            </a:r>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Lenders can garnish your wages. That means they get legal permission to take money you've earned or are due before it ever gets to you. They can get part of your paycheck before it even comes to you, for example, or they can have your tax refunds sent to them instead of you. </a:t>
            </a:r>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About that last one - who here has heard of bankruptcy?</a:t>
            </a:r>
            <a:r>
              <a:rPr lang="en-US" sz="1200" i="1">
                <a:latin typeface="Calibri"/>
                <a:ea typeface="Calibri"/>
                <a:cs typeface="Calibri"/>
                <a:sym typeface="Calibri"/>
              </a:rPr>
              <a:t> </a:t>
            </a:r>
            <a:endParaRPr sz="1200" i="1">
              <a:latin typeface="Calibri"/>
              <a:ea typeface="Calibri"/>
              <a:cs typeface="Calibri"/>
              <a:sym typeface="Calibri"/>
            </a:endParaRPr>
          </a:p>
          <a:p>
            <a:pPr marL="0" lvl="0" indent="0" rtl="0">
              <a:lnSpc>
                <a:spcPct val="107916"/>
              </a:lnSpc>
              <a:spcBef>
                <a:spcPts val="0"/>
              </a:spcBef>
              <a:spcAft>
                <a:spcPts val="0"/>
              </a:spcAft>
              <a:buNone/>
            </a:pPr>
            <a:endParaRPr sz="1200" i="1">
              <a:solidFill>
                <a:srgbClr val="F15C24"/>
              </a:solidFill>
              <a:latin typeface="Calibri"/>
              <a:ea typeface="Calibri"/>
              <a:cs typeface="Calibri"/>
              <a:sym typeface="Calibri"/>
            </a:endParaRPr>
          </a:p>
          <a:p>
            <a:pPr marL="457200" lvl="0" indent="0" rtl="0">
              <a:lnSpc>
                <a:spcPct val="107916"/>
              </a:lnSpc>
              <a:spcBef>
                <a:spcPts val="0"/>
              </a:spcBef>
              <a:spcAft>
                <a:spcPts val="0"/>
              </a:spcAft>
              <a:buNone/>
            </a:pPr>
            <a:r>
              <a:rPr lang="en-US" sz="1200" b="1" i="1">
                <a:solidFill>
                  <a:srgbClr val="886789"/>
                </a:solidFill>
                <a:latin typeface="Calibri"/>
                <a:ea typeface="Calibri"/>
                <a:cs typeface="Calibri"/>
                <a:sym typeface="Calibri"/>
              </a:rPr>
              <a:t>Facilitator Note: </a:t>
            </a:r>
            <a:r>
              <a:rPr lang="en-US" sz="1200" i="1">
                <a:solidFill>
                  <a:srgbClr val="886789"/>
                </a:solidFill>
                <a:latin typeface="Calibri"/>
                <a:ea typeface="Calibri"/>
                <a:cs typeface="Calibri"/>
                <a:sym typeface="Calibri"/>
              </a:rPr>
              <a:t>Acknowledge responses.</a:t>
            </a:r>
            <a:endParaRPr sz="1200"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Bankruptcy is when people go through a legal process to try and reduce or eliminate debt.  I’m here to tell you that bankruptcy should be an absolute last resort. It will make it nearly impossible for you to get credit for many years and can have a long-lasting impact on your finances. It most certainly does </a:t>
            </a:r>
            <a:r>
              <a:rPr lang="en-US" sz="1200" b="1">
                <a:latin typeface="Calibri"/>
                <a:ea typeface="Calibri"/>
                <a:cs typeface="Calibri"/>
                <a:sym typeface="Calibri"/>
              </a:rPr>
              <a:t>not</a:t>
            </a:r>
            <a:r>
              <a:rPr lang="en-US" sz="1200">
                <a:latin typeface="Calibri"/>
                <a:ea typeface="Calibri"/>
                <a:cs typeface="Calibri"/>
                <a:sym typeface="Calibri"/>
              </a:rPr>
              <a:t> help you to achieve financial independence.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1" i="1">
              <a:solidFill>
                <a:srgbClr val="886789"/>
              </a:solidFill>
              <a:latin typeface="Calibri"/>
              <a:ea typeface="Calibri"/>
              <a:cs typeface="Calibri"/>
              <a:sym typeface="Calibri"/>
            </a:endParaRPr>
          </a:p>
        </p:txBody>
      </p:sp>
      <p:sp>
        <p:nvSpPr>
          <p:cNvPr id="380" name="Google Shape;380;g3e729accee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9895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014f63477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sz="1200">
                <a:latin typeface="Calibri"/>
                <a:ea typeface="Calibri"/>
                <a:cs typeface="Calibri"/>
                <a:sym typeface="Calibri"/>
              </a:rPr>
              <a:t>This brings us back to the Road to Financial Independence. Using debt -- including credit cards -- wisely can </a:t>
            </a:r>
            <a:r>
              <a:rPr lang="en-US" sz="1200" b="1">
                <a:latin typeface="Calibri"/>
                <a:ea typeface="Calibri"/>
                <a:cs typeface="Calibri"/>
                <a:sym typeface="Calibri"/>
              </a:rPr>
              <a:t>move you forward</a:t>
            </a:r>
            <a:r>
              <a:rPr lang="en-US" sz="1200">
                <a:latin typeface="Calibri"/>
                <a:ea typeface="Calibri"/>
                <a:cs typeface="Calibri"/>
                <a:sym typeface="Calibri"/>
              </a:rPr>
              <a:t>.  </a:t>
            </a:r>
            <a:endParaRPr sz="120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Borrowing more than you can pay back, missing payments, and making other mistakes can lower your credit score, which can detour you -- personally and financially -- for a long time.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solidFill>
                <a:srgbClr val="FF0000"/>
              </a:solidFill>
              <a:latin typeface="Calibri"/>
              <a:ea typeface="Calibri"/>
              <a:cs typeface="Calibri"/>
              <a:sym typeface="Calibri"/>
            </a:endParaRPr>
          </a:p>
        </p:txBody>
      </p:sp>
      <p:sp>
        <p:nvSpPr>
          <p:cNvPr id="389" name="Google Shape;389;g4014f6347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48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df452b5c9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&lt;NOTE – THIS GRAPHIC WILL BE UPDATED SO THAT THE GREEN ROUTE IS IN THE CARE GREEN LIKE THE SIGN.&gt;</a:t>
            </a:r>
          </a:p>
          <a:p>
            <a:pPr marL="0" lvl="0" indent="0">
              <a:spcBef>
                <a:spcPts val="0"/>
              </a:spcBef>
              <a:spcAft>
                <a:spcPts val="0"/>
              </a:spcAft>
              <a:buClr>
                <a:schemeClr val="dk1"/>
              </a:buClr>
              <a:buSzPts val="1100"/>
              <a:buFont typeface="Arial"/>
              <a:buNone/>
            </a:pPr>
            <a:endParaRPr lang="en-US"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Given the specific point you are in your lives, I want to take just a little bit of time to talk about a kind of debt that’s been in the news a lot lately: </a:t>
            </a:r>
            <a:r>
              <a:rPr lang="en-US" sz="1200" b="1" dirty="0">
                <a:latin typeface="Calibri"/>
                <a:ea typeface="Calibri"/>
                <a:cs typeface="Calibri"/>
                <a:sym typeface="Calibri"/>
              </a:rPr>
              <a:t>college student loans</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In an earlier slide we saw how much more income college graduates can expect to earn.  It seems great and that going into short-term debt is worthwhile for such long-term gains. Right?</a:t>
            </a: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dirty="0">
                <a:latin typeface="Calibri"/>
                <a:ea typeface="Calibri"/>
                <a:cs typeface="Calibri"/>
                <a:sym typeface="Calibri"/>
              </a:rPr>
              <a:t>But more and more data shows that, if you’re not extremely careful, student loans that were designed to move you forward really might detour you away from your goals for a long time.</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dirty="0">
                <a:solidFill>
                  <a:srgbClr val="886789"/>
                </a:solidFill>
                <a:latin typeface="Calibri"/>
                <a:ea typeface="Calibri"/>
                <a:cs typeface="Calibri"/>
                <a:sym typeface="Calibri"/>
              </a:rPr>
              <a:t>&lt;CLICK&gt;</a:t>
            </a:r>
            <a:r>
              <a:rPr lang="en-US" sz="1200" b="0" i="1" u="none" strike="noStrike" cap="none" dirty="0">
                <a:solidFill>
                  <a:srgbClr val="886789"/>
                </a:solidFill>
                <a:latin typeface="Calibri"/>
                <a:ea typeface="Calibri"/>
                <a:cs typeface="Calibri"/>
                <a:sym typeface="Calibri"/>
              </a:rPr>
              <a:t> </a:t>
            </a:r>
            <a:endParaRPr sz="1200" b="0" i="0" u="none" strike="noStrike" cap="none" dirty="0">
              <a:solidFill>
                <a:srgbClr val="886789"/>
              </a:solidFill>
              <a:latin typeface="Calibri"/>
              <a:ea typeface="Calibri"/>
              <a:cs typeface="Calibri"/>
              <a:sym typeface="Calibri"/>
            </a:endParaRPr>
          </a:p>
        </p:txBody>
      </p:sp>
      <p:sp>
        <p:nvSpPr>
          <p:cNvPr id="396" name="Google Shape;396;g3df452b5c9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5716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e729accee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dirty="0">
                <a:latin typeface="Calibri"/>
                <a:ea typeface="Calibri"/>
                <a:cs typeface="Calibri"/>
                <a:sym typeface="Calibri"/>
              </a:rPr>
              <a:t>In</a:t>
            </a:r>
            <a:r>
              <a:rPr lang="en-US" sz="1200" i="0" u="none" strike="noStrike" cap="none" dirty="0">
                <a:solidFill>
                  <a:schemeClr val="dk1"/>
                </a:solidFill>
                <a:latin typeface="Calibri"/>
                <a:ea typeface="Calibri"/>
                <a:cs typeface="Calibri"/>
                <a:sym typeface="Calibri"/>
              </a:rPr>
              <a:t> 2022-2023 the basic cost of a </a:t>
            </a:r>
            <a:r>
              <a:rPr lang="en-US" sz="1200" b="1" i="0" u="none" strike="noStrike" cap="none" dirty="0">
                <a:solidFill>
                  <a:schemeClr val="dk1"/>
                </a:solidFill>
                <a:latin typeface="Calibri"/>
                <a:ea typeface="Calibri"/>
                <a:cs typeface="Calibri"/>
                <a:sym typeface="Calibri"/>
              </a:rPr>
              <a:t>two-year</a:t>
            </a:r>
            <a:r>
              <a:rPr lang="en-US" sz="1200" i="0" u="none" strike="noStrike" cap="none" dirty="0">
                <a:solidFill>
                  <a:schemeClr val="dk1"/>
                </a:solidFill>
                <a:latin typeface="Calibri"/>
                <a:ea typeface="Calibri"/>
                <a:cs typeface="Calibri"/>
                <a:sym typeface="Calibri"/>
              </a:rPr>
              <a:t> degree from a public school—we’re only talking about tuition, fees, room, and food; not books, data plans, and all that stuff—was </a:t>
            </a:r>
            <a:r>
              <a:rPr lang="en-US" sz="1200" b="1" i="0" u="none" strike="noStrike" cap="none" dirty="0">
                <a:solidFill>
                  <a:schemeClr val="dk1"/>
                </a:solidFill>
                <a:latin typeface="Calibri"/>
                <a:ea typeface="Calibri"/>
                <a:cs typeface="Calibri"/>
                <a:sym typeface="Calibri"/>
              </a:rPr>
              <a:t>$3,860 per year</a:t>
            </a: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For a </a:t>
            </a:r>
            <a:r>
              <a:rPr lang="en-US" sz="1200" b="1" i="0" u="none" strike="noStrike" cap="none" dirty="0">
                <a:solidFill>
                  <a:schemeClr val="dk1"/>
                </a:solidFill>
                <a:latin typeface="Calibri"/>
                <a:ea typeface="Calibri"/>
                <a:cs typeface="Calibri"/>
                <a:sym typeface="Calibri"/>
              </a:rPr>
              <a:t>four-year</a:t>
            </a:r>
            <a:r>
              <a:rPr lang="en-US" sz="1200" i="0" u="none" strike="noStrike" cap="none" dirty="0">
                <a:solidFill>
                  <a:schemeClr val="dk1"/>
                </a:solidFill>
                <a:latin typeface="Calibri"/>
                <a:ea typeface="Calibri"/>
                <a:cs typeface="Calibri"/>
                <a:sym typeface="Calibri"/>
              </a:rPr>
              <a:t> degree, it was about </a:t>
            </a:r>
            <a:r>
              <a:rPr lang="en-US" sz="1200" b="1" i="0" u="none" strike="noStrike" cap="none" dirty="0">
                <a:solidFill>
                  <a:schemeClr val="dk1"/>
                </a:solidFill>
                <a:latin typeface="Calibri"/>
                <a:ea typeface="Calibri"/>
                <a:cs typeface="Calibri"/>
                <a:sym typeface="Calibri"/>
              </a:rPr>
              <a:t>$10,940 per year</a:t>
            </a:r>
            <a:r>
              <a:rPr lang="en-US" sz="1200" i="0" u="none" strike="noStrike" cap="none" dirty="0">
                <a:solidFill>
                  <a:schemeClr val="dk1"/>
                </a:solidFill>
                <a:latin typeface="Calibri"/>
                <a:ea typeface="Calibri"/>
                <a:cs typeface="Calibri"/>
                <a:sym typeface="Calibri"/>
              </a:rPr>
              <a:t>. When you add room and board, it jumps to nearly </a:t>
            </a:r>
            <a:r>
              <a:rPr lang="en-US" sz="1200" b="1" i="0" u="none" strike="noStrike" cap="none" dirty="0">
                <a:solidFill>
                  <a:schemeClr val="dk1"/>
                </a:solidFill>
                <a:latin typeface="Calibri"/>
                <a:ea typeface="Calibri"/>
                <a:cs typeface="Calibri"/>
                <a:sym typeface="Calibri"/>
              </a:rPr>
              <a:t>$23,250 per year</a:t>
            </a: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These are public school averages. </a:t>
            </a:r>
            <a:r>
              <a:rPr lang="en-US" sz="1200" dirty="0">
                <a:latin typeface="Calibri"/>
                <a:ea typeface="Calibri"/>
                <a:cs typeface="Calibri"/>
                <a:sym typeface="Calibri"/>
              </a:rPr>
              <a:t>S</a:t>
            </a:r>
            <a:r>
              <a:rPr lang="en-US" sz="1200" i="0" u="none" strike="noStrike" cap="none" dirty="0">
                <a:solidFill>
                  <a:schemeClr val="dk1"/>
                </a:solidFill>
                <a:latin typeface="Calibri"/>
                <a:ea typeface="Calibri"/>
                <a:cs typeface="Calibri"/>
                <a:sym typeface="Calibri"/>
              </a:rPr>
              <a:t>ome are going to cost less, and obviously as shown on the slide, degrees from private schools are likely to cost more. </a:t>
            </a: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dirty="0">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u="none" strike="noStrike" cap="none" dirty="0">
                <a:solidFill>
                  <a:srgbClr val="886789"/>
                </a:solidFill>
                <a:latin typeface="Calibri"/>
                <a:ea typeface="Calibri"/>
                <a:cs typeface="Calibri"/>
                <a:sym typeface="Calibri"/>
              </a:rPr>
              <a:t>&lt;CLICK&gt; </a:t>
            </a:r>
            <a:endParaRPr sz="1200" b="1" dirty="0">
              <a:solidFill>
                <a:srgbClr val="886789"/>
              </a:solidFill>
              <a:latin typeface="Calibri"/>
              <a:ea typeface="Calibri"/>
              <a:cs typeface="Calibri"/>
              <a:sym typeface="Calibri"/>
            </a:endParaRPr>
          </a:p>
        </p:txBody>
      </p:sp>
      <p:sp>
        <p:nvSpPr>
          <p:cNvPr id="406" name="Google Shape;406;g3e729acce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5144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b2491e4f5_0_7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The good thing is that there are many ways to handle the cost of college.</a:t>
            </a:r>
            <a:r>
              <a:rPr lang="en-US" sz="1200" i="0" u="none" strike="noStrike" cap="none">
                <a:solidFill>
                  <a:schemeClr val="dk1"/>
                </a:solidFill>
                <a:latin typeface="Calibri"/>
                <a:ea typeface="Calibri"/>
                <a:cs typeface="Calibri"/>
                <a:sym typeface="Calibri"/>
              </a:rPr>
              <a:t> I urge you to do </a:t>
            </a:r>
            <a:r>
              <a:rPr lang="en-US" sz="1200" b="1" i="0" u="none" strike="noStrike" cap="none">
                <a:solidFill>
                  <a:schemeClr val="dk1"/>
                </a:solidFill>
                <a:latin typeface="Calibri"/>
                <a:ea typeface="Calibri"/>
                <a:cs typeface="Calibri"/>
                <a:sym typeface="Calibri"/>
              </a:rPr>
              <a:t>these</a:t>
            </a:r>
            <a:r>
              <a:rPr lang="en-US" sz="1200" i="0" u="none" strike="noStrike" cap="none">
                <a:solidFill>
                  <a:schemeClr val="dk1"/>
                </a:solidFill>
                <a:latin typeface="Calibri"/>
                <a:ea typeface="Calibri"/>
                <a:cs typeface="Calibri"/>
                <a:sym typeface="Calibri"/>
              </a:rPr>
              <a:t> things </a:t>
            </a:r>
            <a:r>
              <a:rPr lang="en-US" sz="1200" b="1" i="0" u="none" strike="noStrike" cap="none">
                <a:solidFill>
                  <a:schemeClr val="dk1"/>
                </a:solidFill>
                <a:latin typeface="Calibri"/>
                <a:ea typeface="Calibri"/>
                <a:cs typeface="Calibri"/>
                <a:sym typeface="Calibri"/>
              </a:rPr>
              <a:t>in this order</a:t>
            </a: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First</a:t>
            </a:r>
            <a:r>
              <a:rPr lang="en-US" sz="1200">
                <a:latin typeface="Calibri"/>
                <a:ea typeface="Calibri"/>
                <a:cs typeface="Calibri"/>
                <a:sym typeface="Calibri"/>
              </a:rPr>
              <a:t>, r</a:t>
            </a:r>
            <a:r>
              <a:rPr lang="en-US" sz="1200" i="0" u="none" strike="noStrike" cap="none">
                <a:solidFill>
                  <a:schemeClr val="dk1"/>
                </a:solidFill>
                <a:latin typeface="Calibri"/>
                <a:ea typeface="Calibri"/>
                <a:cs typeface="Calibri"/>
                <a:sym typeface="Calibri"/>
              </a:rPr>
              <a:t>esearch ways to minimize cost.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Can you live at home? Find a cheaper school with the same major?</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Second,  </a:t>
            </a:r>
            <a:r>
              <a:rPr lang="en-US" sz="1200">
                <a:latin typeface="Calibri"/>
                <a:ea typeface="Calibri"/>
                <a:cs typeface="Calibri"/>
                <a:sym typeface="Calibri"/>
              </a:rPr>
              <a:t>w</a:t>
            </a:r>
            <a:r>
              <a:rPr lang="en-US" sz="1200" i="0" u="none" strike="noStrike" cap="none">
                <a:solidFill>
                  <a:schemeClr val="dk1"/>
                </a:solidFill>
                <a:latin typeface="Calibri"/>
                <a:ea typeface="Calibri"/>
                <a:cs typeface="Calibri"/>
                <a:sym typeface="Calibri"/>
              </a:rPr>
              <a:t>ork and save money now, if you can. </a:t>
            </a:r>
            <a:r>
              <a:rPr lang="en-US" sz="1200" b="1" i="1">
                <a:solidFill>
                  <a:srgbClr val="886789"/>
                </a:solidFill>
                <a:latin typeface="Calibri"/>
                <a:ea typeface="Calibri"/>
                <a:cs typeface="Calibri"/>
                <a:sym typeface="Calibri"/>
              </a:rPr>
              <a:t>&lt;CLICK&gt; </a:t>
            </a: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r>
              <a:rPr lang="en-US" sz="1200" b="1" i="1">
                <a:solidFill>
                  <a:srgbClr val="886789"/>
                </a:solidFill>
                <a:latin typeface="Calibri"/>
                <a:ea typeface="Calibri"/>
                <a:cs typeface="Calibri"/>
                <a:sym typeface="Calibri"/>
              </a:rPr>
              <a:t>		</a:t>
            </a:r>
            <a:r>
              <a:rPr lang="en-US" sz="1200">
                <a:solidFill>
                  <a:srgbClr val="000000"/>
                </a:solidFill>
                <a:latin typeface="Calibri"/>
                <a:ea typeface="Calibri"/>
                <a:cs typeface="Calibri"/>
                <a:sym typeface="Calibri"/>
              </a:rPr>
              <a:t>Do you have a savings account at a bank or credit union?</a:t>
            </a:r>
            <a:endParaRPr sz="1200">
              <a:solidFill>
                <a:srgbClr val="000000"/>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Third</a:t>
            </a:r>
            <a:r>
              <a:rPr lang="en-US" sz="1200">
                <a:latin typeface="Calibri"/>
                <a:ea typeface="Calibri"/>
                <a:cs typeface="Calibri"/>
                <a:sym typeface="Calibri"/>
              </a:rPr>
              <a:t>, m</a:t>
            </a:r>
            <a:r>
              <a:rPr lang="en-US" sz="1200" i="0" u="none" strike="noStrike" cap="none">
                <a:solidFill>
                  <a:schemeClr val="dk1"/>
                </a:solidFill>
                <a:latin typeface="Calibri"/>
                <a:ea typeface="Calibri"/>
                <a:cs typeface="Calibri"/>
                <a:sym typeface="Calibri"/>
              </a:rPr>
              <a:t>aximize grants and scholarships - this is free money that doesn</a:t>
            </a:r>
            <a:r>
              <a:rPr lang="en-US" sz="1200">
                <a:latin typeface="Calibri"/>
                <a:ea typeface="Calibri"/>
                <a:cs typeface="Calibri"/>
                <a:sym typeface="Calibri"/>
              </a:rPr>
              <a:t>’t need to be paid back.</a:t>
            </a: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Apply for everything in your community.  Call the school financial aid office.  Google.</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Fourth, </a:t>
            </a:r>
            <a:r>
              <a:rPr lang="en-US" sz="1200">
                <a:latin typeface="Calibri"/>
                <a:ea typeface="Calibri"/>
                <a:cs typeface="Calibri"/>
                <a:sym typeface="Calibri"/>
              </a:rPr>
              <a:t>s</a:t>
            </a:r>
            <a:r>
              <a:rPr lang="en-US" sz="1200" i="0" u="none" strike="noStrike" cap="none">
                <a:solidFill>
                  <a:schemeClr val="dk1"/>
                </a:solidFill>
                <a:latin typeface="Calibri"/>
                <a:ea typeface="Calibri"/>
                <a:cs typeface="Calibri"/>
                <a:sym typeface="Calibri"/>
              </a:rPr>
              <a:t>elect loans carefully to bridge the gap.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Don’t borrow a penny more than you actually </a:t>
            </a:r>
            <a:r>
              <a:rPr lang="en-US" sz="1200" b="1">
                <a:latin typeface="Calibri"/>
                <a:ea typeface="Calibri"/>
                <a:cs typeface="Calibri"/>
                <a:sym typeface="Calibri"/>
              </a:rPr>
              <a:t>need</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That's really the key takeaway here:  </a:t>
            </a:r>
            <a:r>
              <a:rPr lang="en-US" sz="1200" b="1" i="0" u="none" strike="noStrike" cap="none">
                <a:solidFill>
                  <a:schemeClr val="dk1"/>
                </a:solidFill>
                <a:latin typeface="Calibri"/>
                <a:ea typeface="Calibri"/>
                <a:cs typeface="Calibri"/>
                <a:sym typeface="Calibri"/>
              </a:rPr>
              <a:t>student loans </a:t>
            </a:r>
            <a:r>
              <a:rPr lang="en-US" sz="1200" b="1">
                <a:latin typeface="Calibri"/>
                <a:ea typeface="Calibri"/>
                <a:cs typeface="Calibri"/>
                <a:sym typeface="Calibri"/>
              </a:rPr>
              <a:t>should be your last resort</a:t>
            </a:r>
            <a:r>
              <a:rPr lang="en-US" sz="1200" i="0" u="none" strike="noStrike" cap="none">
                <a:solidFill>
                  <a:schemeClr val="dk1"/>
                </a:solidFill>
                <a:latin typeface="Calibri"/>
                <a:ea typeface="Calibri"/>
                <a:cs typeface="Calibri"/>
                <a:sym typeface="Calibri"/>
              </a:rPr>
              <a:t>!</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 </a:t>
            </a:r>
            <a:endParaRPr sz="1200" b="1">
              <a:solidFill>
                <a:srgbClr val="886789"/>
              </a:solidFill>
              <a:latin typeface="Calibri"/>
              <a:ea typeface="Calibri"/>
              <a:cs typeface="Calibri"/>
              <a:sym typeface="Calibri"/>
            </a:endParaRPr>
          </a:p>
        </p:txBody>
      </p:sp>
      <p:sp>
        <p:nvSpPr>
          <p:cNvPr id="419" name="Google Shape;419;g3b2491e4f5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786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b2491e4f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Let’s start with </a:t>
            </a:r>
            <a:r>
              <a:rPr lang="en-US" sz="1200" b="1">
                <a:latin typeface="Calibri"/>
                <a:ea typeface="Calibri"/>
                <a:cs typeface="Calibri"/>
                <a:sym typeface="Calibri"/>
              </a:rPr>
              <a:t>budgeting</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A lot of people cringe when they hear the word “</a:t>
            </a:r>
            <a:r>
              <a:rPr lang="en-US" sz="1200" b="1">
                <a:latin typeface="Calibri"/>
                <a:ea typeface="Calibri"/>
                <a:cs typeface="Calibri"/>
                <a:sym typeface="Calibri"/>
              </a:rPr>
              <a:t>budget,</a:t>
            </a:r>
            <a:r>
              <a:rPr lang="en-US" sz="1200">
                <a:latin typeface="Calibri"/>
                <a:ea typeface="Calibri"/>
                <a:cs typeface="Calibri"/>
                <a:sym typeface="Calibri"/>
              </a:rPr>
              <a:t>” but the concept is really very simple.  A budget is just a map that you create of the money you earn and the money you spend.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a:solidFill>
                  <a:srgbClr val="886789"/>
                </a:solidFill>
                <a:latin typeface="Calibri"/>
                <a:ea typeface="Calibri"/>
                <a:cs typeface="Calibri"/>
                <a:sym typeface="Calibri"/>
              </a:rPr>
              <a:t>&lt;CLICK&gt;</a:t>
            </a:r>
            <a:r>
              <a:rPr lang="en-US" sz="1200" b="0" i="1" u="none" strike="noStrike" cap="none">
                <a:solidFill>
                  <a:srgbClr val="886789"/>
                </a:solidFill>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108" name="Google Shape;108;g3b2491e4f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14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b2491e4f5_0_7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Some lenders try to sell student loans like they're "free money." </a:t>
            </a:r>
            <a:r>
              <a:rPr lang="en-US" sz="1200" b="1" i="0" u="none" strike="noStrike" cap="none">
                <a:solidFill>
                  <a:schemeClr val="dk1"/>
                </a:solidFill>
                <a:latin typeface="Calibri"/>
                <a:ea typeface="Calibri"/>
                <a:cs typeface="Calibri"/>
                <a:sym typeface="Calibri"/>
              </a:rPr>
              <a:t>They're not.  </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Lenders do not make loans because they like you. They make loans to make money. And one way to make more money is to lend you more than you need. </a:t>
            </a:r>
            <a:r>
              <a:rPr lang="en-US" sz="1200" b="1" i="1" u="none" strike="noStrike" cap="none">
                <a:solidFill>
                  <a:srgbClr val="886789"/>
                </a:solidFill>
                <a:latin typeface="Calibri"/>
                <a:ea typeface="Calibri"/>
                <a:cs typeface="Calibri"/>
                <a:sym typeface="Calibri"/>
              </a:rPr>
              <a:t>&lt;CLICK&gt; </a:t>
            </a:r>
            <a:endParaRPr sz="1200" b="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Don't</a:t>
            </a:r>
            <a:r>
              <a:rPr lang="en-US" sz="1200" i="0" u="none" strike="noStrike" cap="none">
                <a:solidFill>
                  <a:schemeClr val="dk1"/>
                </a:solidFill>
                <a:latin typeface="Calibri"/>
                <a:ea typeface="Calibri"/>
                <a:cs typeface="Calibri"/>
                <a:sym typeface="Calibri"/>
              </a:rPr>
              <a:t> take out loans that let you live a comfortable lifestyle while you’re in college.  </a:t>
            </a:r>
            <a:r>
              <a:rPr lang="en-US" sz="1200" b="1" i="0" u="none" strike="noStrike" cap="none">
                <a:solidFill>
                  <a:schemeClr val="dk1"/>
                </a:solidFill>
                <a:latin typeface="Calibri"/>
                <a:ea typeface="Calibri"/>
                <a:cs typeface="Calibri"/>
                <a:sym typeface="Calibri"/>
              </a:rPr>
              <a:t>Don't </a:t>
            </a:r>
            <a:r>
              <a:rPr lang="en-US" sz="1200" i="0" u="none" strike="noStrike" cap="none">
                <a:solidFill>
                  <a:schemeClr val="dk1"/>
                </a:solidFill>
                <a:latin typeface="Calibri"/>
                <a:ea typeface="Calibri"/>
                <a:cs typeface="Calibri"/>
                <a:sym typeface="Calibri"/>
              </a:rPr>
              <a:t>use loan money to eat out or to buy yourself a leather jacket or to download music.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Student loans should </a:t>
            </a:r>
            <a:r>
              <a:rPr lang="en-US" sz="1200" b="1" i="0" u="sng" strike="noStrike" cap="none">
                <a:solidFill>
                  <a:schemeClr val="dk1"/>
                </a:solidFill>
                <a:latin typeface="Calibri"/>
                <a:ea typeface="Calibri"/>
                <a:cs typeface="Calibri"/>
                <a:sym typeface="Calibri"/>
              </a:rPr>
              <a:t>only</a:t>
            </a:r>
            <a:r>
              <a:rPr lang="en-US" sz="1200" b="1" i="0" u="none" strike="noStrike" cap="none">
                <a:solidFill>
                  <a:schemeClr val="dk1"/>
                </a:solidFill>
                <a:latin typeface="Calibri"/>
                <a:ea typeface="Calibri"/>
                <a:cs typeface="Calibri"/>
                <a:sym typeface="Calibri"/>
              </a:rPr>
              <a:t> be used to pay for things like tuition, room and board, and required fees and supplies. </a:t>
            </a:r>
            <a:endParaRPr sz="1200" b="1"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p:txBody>
      </p:sp>
      <p:sp>
        <p:nvSpPr>
          <p:cNvPr id="428" name="Google Shape;428;g3b2491e4f5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7761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4014f63477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No matter what choices you make about borrowing, there is a good rule of thumb to remember:</a:t>
            </a:r>
            <a:r>
              <a:rPr lang="en-US" sz="1200">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When you graduate, the total amount you've borrowed should not be more than the salary you expect to</a:t>
            </a:r>
            <a:r>
              <a:rPr lang="en-US" sz="1200" b="1">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earn during your first year of work.</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 how can you estimate what you might expect to earn? Google’s always a place to start.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One trustworthy source is the U.S. Bureau of Labor Statistics’ Occupational Outlook Handbook. (The link is on your note taker.)  It can help you find career information on duties, pay, and future outlooks for hundreds of jobs.</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It is a </a:t>
            </a:r>
            <a:r>
              <a:rPr lang="en-US" sz="1200" b="1" i="0" u="none" strike="noStrike" cap="none">
                <a:solidFill>
                  <a:schemeClr val="dk1"/>
                </a:solidFill>
                <a:latin typeface="Calibri"/>
                <a:ea typeface="Calibri"/>
                <a:cs typeface="Calibri"/>
                <a:sym typeface="Calibri"/>
              </a:rPr>
              <a:t>big red flag </a:t>
            </a:r>
            <a:r>
              <a:rPr lang="en-US" sz="1200" i="0" u="none" strike="noStrike" cap="none">
                <a:solidFill>
                  <a:schemeClr val="dk1"/>
                </a:solidFill>
                <a:latin typeface="Calibri"/>
                <a:ea typeface="Calibri"/>
                <a:cs typeface="Calibri"/>
                <a:sym typeface="Calibri"/>
              </a:rPr>
              <a:t>if you are considering taking out loans that would break this rule of thumb. If you are, stop and </a:t>
            </a:r>
            <a:r>
              <a:rPr lang="en-US" sz="1200" b="1" i="0" u="none" strike="noStrike" cap="none">
                <a:solidFill>
                  <a:schemeClr val="dk1"/>
                </a:solidFill>
                <a:latin typeface="Calibri"/>
                <a:ea typeface="Calibri"/>
                <a:cs typeface="Calibri"/>
                <a:sym typeface="Calibri"/>
              </a:rPr>
              <a:t>rethink your options</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course of study?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school?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time?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Are there other ways I can reduce costs?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Can I wait, work, and save money?</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 </a:t>
            </a:r>
            <a:r>
              <a:rPr lang="en-US" sz="1200" i="1" u="none" strike="noStrike" cap="none">
                <a:solidFill>
                  <a:srgbClr val="DD5C50"/>
                </a:solidFill>
                <a:latin typeface="Calibri"/>
                <a:ea typeface="Calibri"/>
                <a:cs typeface="Calibri"/>
                <a:sym typeface="Calibri"/>
              </a:rPr>
              <a:t> </a:t>
            </a:r>
            <a:endParaRPr sz="1200">
              <a:latin typeface="Calibri"/>
              <a:ea typeface="Calibri"/>
              <a:cs typeface="Calibri"/>
              <a:sym typeface="Calibri"/>
            </a:endParaRPr>
          </a:p>
        </p:txBody>
      </p:sp>
      <p:sp>
        <p:nvSpPr>
          <p:cNvPr id="436" name="Google Shape;436;g4014f6347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047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b2491e4f5_0_8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Unfortunately, college is expensive and</a:t>
            </a:r>
            <a:r>
              <a:rPr lang="en-US" sz="1200" b="0" i="0" u="none" strike="noStrike" cap="none">
                <a:solidFill>
                  <a:schemeClr val="dk1"/>
                </a:solidFill>
                <a:latin typeface="Calibri"/>
                <a:ea typeface="Calibri"/>
                <a:cs typeface="Calibri"/>
                <a:sym typeface="Calibri"/>
              </a:rPr>
              <a:t> nearly 70 percent of students borrow </a:t>
            </a:r>
            <a:r>
              <a:rPr lang="en-US" sz="1200">
                <a:latin typeface="Calibri"/>
                <a:ea typeface="Calibri"/>
                <a:cs typeface="Calibri"/>
                <a:sym typeface="Calibri"/>
              </a:rPr>
              <a:t>money</a:t>
            </a:r>
            <a:r>
              <a:rPr lang="en-US" sz="1200" b="0" i="0" u="none" strike="noStrike" cap="none">
                <a:solidFill>
                  <a:schemeClr val="dk1"/>
                </a:solidFill>
                <a:latin typeface="Calibri"/>
                <a:ea typeface="Calibri"/>
                <a:cs typeface="Calibri"/>
                <a:sym typeface="Calibri"/>
              </a:rPr>
              <a:t>. </a:t>
            </a:r>
            <a:r>
              <a:rPr lang="en-US" sz="1200">
                <a:latin typeface="Calibri"/>
                <a:ea typeface="Calibri"/>
                <a:cs typeface="Calibri"/>
                <a:sym typeface="Calibri"/>
              </a:rPr>
              <a:t>That means that some of you in this room will likely need to take out student loans.</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r>
              <a:rPr lang="en-US" sz="1200" b="1">
                <a:latin typeface="Calibri"/>
                <a:ea typeface="Calibri"/>
                <a:cs typeface="Calibri"/>
                <a:sym typeface="Calibri"/>
              </a:rPr>
              <a:t>It is extremely important that you understand that all student loans are not created equal!</a:t>
            </a:r>
            <a:endParaRPr sz="1200" b="1"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There are two kinds of student loans:</a:t>
            </a:r>
            <a:r>
              <a:rPr lang="en-US" sz="1200" b="1" i="0" u="none" strike="noStrike" cap="none">
                <a:solidFill>
                  <a:schemeClr val="dk1"/>
                </a:solidFill>
                <a:latin typeface="Calibri"/>
                <a:ea typeface="Calibri"/>
                <a:cs typeface="Calibri"/>
                <a:sym typeface="Calibri"/>
              </a:rPr>
              <a:t> public loans</a:t>
            </a:r>
            <a:r>
              <a:rPr lang="en-US" sz="1200" b="0" i="0" u="none" strike="noStrike" cap="none">
                <a:solidFill>
                  <a:schemeClr val="dk1"/>
                </a:solidFill>
                <a:latin typeface="Calibri"/>
                <a:ea typeface="Calibri"/>
                <a:cs typeface="Calibri"/>
                <a:sym typeface="Calibri"/>
              </a:rPr>
              <a:t> and </a:t>
            </a:r>
            <a:r>
              <a:rPr lang="en-US" sz="1200" b="1" i="0" u="none" strike="noStrike" cap="none">
                <a:solidFill>
                  <a:schemeClr val="dk1"/>
                </a:solidFill>
                <a:latin typeface="Calibri"/>
                <a:ea typeface="Calibri"/>
                <a:cs typeface="Calibri"/>
                <a:sym typeface="Calibri"/>
              </a:rPr>
              <a:t>private loans</a:t>
            </a: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Understanding the difference and borrowing wisely is key.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If you must borrow, use public, or "federal," loans first. </a:t>
            </a:r>
            <a:r>
              <a:rPr lang="en-US" sz="1200" b="0" i="0" u="none" strike="noStrike" cap="none">
                <a:solidFill>
                  <a:schemeClr val="dk1"/>
                </a:solidFill>
                <a:latin typeface="Calibri"/>
                <a:ea typeface="Calibri"/>
                <a:cs typeface="Calibri"/>
                <a:sym typeface="Calibri"/>
              </a:rPr>
              <a:t>These are effectively loans between you and the United States government, not a private institution like a bank. They are available because the government wants a skilled workforce, so it tries to provide more opportunity for higher education.</a:t>
            </a:r>
            <a:r>
              <a:rPr lang="en-US" sz="1200" b="1" i="1">
                <a:solidFill>
                  <a:srgbClr val="886789"/>
                </a:solidFill>
                <a:latin typeface="Calibri"/>
                <a:ea typeface="Calibri"/>
                <a:cs typeface="Calibri"/>
                <a:sym typeface="Calibri"/>
              </a:rPr>
              <a:t> &lt;CLICK&gt; </a:t>
            </a:r>
            <a:endParaRPr/>
          </a:p>
        </p:txBody>
      </p:sp>
      <p:sp>
        <p:nvSpPr>
          <p:cNvPr id="443" name="Google Shape;443;g3b2491e4f5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70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b2491e4f5_0_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As with credit card agreements, you need to know the details of what you are getting into. </a:t>
            </a:r>
            <a:r>
              <a:rPr lang="en-US" sz="1200" i="0" u="none" strike="noStrike" cap="none">
                <a:solidFill>
                  <a:schemeClr val="dk1"/>
                </a:solidFill>
                <a:latin typeface="Calibri"/>
                <a:ea typeface="Calibri"/>
                <a:cs typeface="Calibri"/>
                <a:sym typeface="Calibri"/>
              </a:rPr>
              <a:t>Things like interest rates and the total amount you’ll eventually pay back are part of the loan’s </a:t>
            </a:r>
            <a:r>
              <a:rPr lang="en-US" sz="1200" b="1" i="0" u="none" strike="noStrike" cap="none">
                <a:solidFill>
                  <a:schemeClr val="dk1"/>
                </a:solidFill>
                <a:latin typeface="Calibri"/>
                <a:ea typeface="Calibri"/>
                <a:cs typeface="Calibri"/>
                <a:sym typeface="Calibri"/>
              </a:rPr>
              <a:t>terms</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“Terms” are the conditions under which money is being loaned to you. It's </a:t>
            </a:r>
            <a:r>
              <a:rPr lang="en-US" sz="1200" b="1" i="0" u="none" strike="noStrike" cap="none">
                <a:solidFill>
                  <a:schemeClr val="dk1"/>
                </a:solidFill>
                <a:latin typeface="Calibri"/>
                <a:ea typeface="Calibri"/>
                <a:cs typeface="Calibri"/>
                <a:sym typeface="Calibri"/>
              </a:rPr>
              <a:t>crucial </a:t>
            </a:r>
            <a:r>
              <a:rPr lang="en-US" sz="1200" i="0" u="none" strike="noStrike" cap="none">
                <a:solidFill>
                  <a:schemeClr val="dk1"/>
                </a:solidFill>
                <a:latin typeface="Calibri"/>
                <a:ea typeface="Calibri"/>
                <a:cs typeface="Calibri"/>
                <a:sym typeface="Calibri"/>
              </a:rPr>
              <a:t>that you </a:t>
            </a:r>
            <a:r>
              <a:rPr lang="en-US" sz="1200" b="1" i="0" u="none" strike="noStrike" cap="none">
                <a:solidFill>
                  <a:schemeClr val="dk1"/>
                </a:solidFill>
                <a:latin typeface="Calibri"/>
                <a:ea typeface="Calibri"/>
                <a:cs typeface="Calibri"/>
                <a:sym typeface="Calibri"/>
              </a:rPr>
              <a:t>fully</a:t>
            </a:r>
            <a:r>
              <a:rPr lang="en-US" sz="1200" i="0" u="none" strike="noStrike" cap="none">
                <a:solidFill>
                  <a:schemeClr val="dk1"/>
                </a:solidFill>
                <a:latin typeface="Calibri"/>
                <a:ea typeface="Calibri"/>
                <a:cs typeface="Calibri"/>
                <a:sym typeface="Calibri"/>
              </a:rPr>
              <a:t> understand the terms of </a:t>
            </a:r>
            <a:r>
              <a:rPr lang="en-US" sz="1200" b="1" i="0" u="none" strike="noStrike" cap="none">
                <a:solidFill>
                  <a:schemeClr val="dk1"/>
                </a:solidFill>
                <a:latin typeface="Calibri"/>
                <a:ea typeface="Calibri"/>
                <a:cs typeface="Calibri"/>
                <a:sym typeface="Calibri"/>
              </a:rPr>
              <a:t>any</a:t>
            </a:r>
            <a:r>
              <a:rPr lang="en-US" sz="1200" i="0" u="none" strike="noStrike" cap="none">
                <a:solidFill>
                  <a:schemeClr val="dk1"/>
                </a:solidFill>
                <a:latin typeface="Calibri"/>
                <a:ea typeface="Calibri"/>
                <a:cs typeface="Calibri"/>
                <a:sym typeface="Calibri"/>
              </a:rPr>
              <a:t> loan before you sign. Some examples of terms include: </a:t>
            </a:r>
            <a:r>
              <a:rPr lang="en-US" sz="1200" b="1" i="1">
                <a:solidFill>
                  <a:srgbClr val="886789"/>
                </a:solidFill>
                <a:latin typeface="Calibri"/>
                <a:ea typeface="Calibri"/>
                <a:cs typeface="Calibri"/>
                <a:sym typeface="Calibri"/>
              </a:rPr>
              <a:t>&lt;CLICK&gt; </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you have to pay the lender any fees for making the loan to you (and, if so, how much)</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someone else needs to sign the loan, saying they'll repay it if you don't (cosigner)</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interest rate </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Whether the interest rate stays the same or can go up or down over the life of the loan (and if it’s variable, how and when it changes)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When the lender starts charging interest on the amount you borrow</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When repayment begins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anticipated monthly payment</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How long the repayment period is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How much, in total, you’re likely to repay if there aren’t any changes made to the original loan agreement</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there are ways to adjust monthly payments after the loan is made</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What happens if you're late with a payment or miss a payment </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What happens if you can't pay the loan back</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These are important disclosures that the lender must make to you. If you can't answer each of these questions, </a:t>
            </a:r>
            <a:r>
              <a:rPr lang="en-US" sz="1200" b="1" i="0" u="none" strike="noStrike" cap="none">
                <a:solidFill>
                  <a:schemeClr val="dk1"/>
                </a:solidFill>
                <a:latin typeface="Calibri"/>
                <a:ea typeface="Calibri"/>
                <a:cs typeface="Calibri"/>
                <a:sym typeface="Calibri"/>
              </a:rPr>
              <a:t>do not sign the loan documents</a:t>
            </a:r>
            <a:r>
              <a:rPr lang="en-US" sz="1200" i="0" u="none" strike="noStrike" cap="none">
                <a:solidFill>
                  <a:schemeClr val="dk1"/>
                </a:solidFill>
                <a:latin typeface="Calibri"/>
                <a:ea typeface="Calibri"/>
                <a:cs typeface="Calibri"/>
                <a:sym typeface="Calibri"/>
              </a:rPr>
              <a:t>. Ask someone to explain the terms to you again. Do not sign anything you don't understand or </a:t>
            </a:r>
            <a:r>
              <a:rPr lang="en-US" sz="1200">
                <a:latin typeface="Calibri"/>
                <a:ea typeface="Calibri"/>
                <a:cs typeface="Calibri"/>
                <a:sym typeface="Calibri"/>
              </a:rPr>
              <a:t>worry</a:t>
            </a:r>
            <a:r>
              <a:rPr lang="en-US" sz="1200" i="0" u="none" strike="noStrike" cap="none">
                <a:solidFill>
                  <a:schemeClr val="dk1"/>
                </a:solidFill>
                <a:latin typeface="Calibri"/>
                <a:ea typeface="Calibri"/>
                <a:cs typeface="Calibri"/>
                <a:sym typeface="Calibri"/>
              </a:rPr>
              <a:t> you can’t repay. </a:t>
            </a:r>
            <a:r>
              <a:rPr lang="en-US" sz="1200" b="1" i="1">
                <a:solidFill>
                  <a:srgbClr val="886789"/>
                </a:solidFill>
                <a:latin typeface="Calibri"/>
                <a:ea typeface="Calibri"/>
                <a:cs typeface="Calibri"/>
                <a:sym typeface="Calibri"/>
              </a:rPr>
              <a:t> &lt;CLICK&gt; </a:t>
            </a:r>
            <a:endParaRPr sz="1200" b="1">
              <a:latin typeface="Calibri"/>
              <a:ea typeface="Calibri"/>
              <a:cs typeface="Calibri"/>
              <a:sym typeface="Calibri"/>
            </a:endParaRPr>
          </a:p>
        </p:txBody>
      </p:sp>
      <p:sp>
        <p:nvSpPr>
          <p:cNvPr id="451" name="Google Shape;451;g3b2491e4f5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12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e729accee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With student loans and other kinds of loans you might get someday, it is important to ask questions. Here are four important ones to get you started.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What is the interest rate? The higher the interest rate, the more you will pay to borrow the money.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When do I repay the loan? This includes when you start and how long you will be paying.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How much will this loan cost me? Find out how much, in total, will you have repaid the bank when you are done paying the loan.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What will the monthly payment be? (Will you be able to afford it?)</a:t>
            </a:r>
            <a:endParaRPr sz="1200">
              <a:latin typeface="Calibri"/>
              <a:ea typeface="Calibri"/>
              <a:cs typeface="Calibri"/>
              <a:sym typeface="Calibri"/>
            </a:endParaRPr>
          </a:p>
          <a:p>
            <a:pPr marL="457200" marR="0" lvl="0" indent="0" algn="l" rtl="0">
              <a:lnSpc>
                <a:spcPct val="107916"/>
              </a:lnSpc>
              <a:spcBef>
                <a:spcPts val="0"/>
              </a:spcBef>
              <a:spcAft>
                <a:spcPts val="0"/>
              </a:spcAft>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r>
              <a:rPr lang="en-US" sz="1200" b="1" i="1">
                <a:solidFill>
                  <a:srgbClr val="886789"/>
                </a:solidFill>
                <a:latin typeface="Calibri"/>
                <a:ea typeface="Calibri"/>
                <a:cs typeface="Calibri"/>
                <a:sym typeface="Calibri"/>
              </a:rPr>
              <a:t>&lt;CLICK&gt; </a:t>
            </a:r>
            <a:endParaRPr b="1">
              <a:solidFill>
                <a:srgbClr val="886789"/>
              </a:solidFill>
            </a:endParaRPr>
          </a:p>
        </p:txBody>
      </p:sp>
      <p:sp>
        <p:nvSpPr>
          <p:cNvPr id="460" name="Google Shape;460;g3e729accee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688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b2491e4f5_0_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lnSpc>
                <a:spcPct val="108000"/>
              </a:lnSpc>
              <a:spcBef>
                <a:spcPts val="0"/>
              </a:spcBef>
              <a:spcAft>
                <a:spcPts val="0"/>
              </a:spcAft>
              <a:buNone/>
            </a:pPr>
            <a:r>
              <a:rPr lang="en-US" sz="1200">
                <a:solidFill>
                  <a:srgbClr val="000000"/>
                </a:solidFill>
                <a:latin typeface="Calibri"/>
                <a:ea typeface="Calibri"/>
                <a:cs typeface="Calibri"/>
                <a:sym typeface="Calibri"/>
              </a:rPr>
              <a:t>By now you know that borrowing money is a complex topic and that we can’t get into all the details of every transaction today.  There are many differences between public and private student loans and, </a:t>
            </a:r>
            <a:r>
              <a:rPr lang="en-US" sz="1200" i="1">
                <a:solidFill>
                  <a:srgbClr val="000000"/>
                </a:solidFill>
                <a:latin typeface="Calibri"/>
                <a:ea typeface="Calibri"/>
                <a:cs typeface="Calibri"/>
                <a:sym typeface="Calibri"/>
              </a:rPr>
              <a:t>even within each category</a:t>
            </a:r>
            <a:r>
              <a:rPr lang="en-US" sz="1200">
                <a:solidFill>
                  <a:srgbClr val="000000"/>
                </a:solidFill>
                <a:latin typeface="Calibri"/>
                <a:ea typeface="Calibri"/>
                <a:cs typeface="Calibri"/>
                <a:sym typeface="Calibri"/>
              </a:rPr>
              <a:t>, there are several kinds of programs  …loans for students, loans for parents, loans for low-income families…</a:t>
            </a: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None/>
            </a:pPr>
            <a:r>
              <a:rPr lang="en-US" sz="1200">
                <a:solidFill>
                  <a:srgbClr val="000000"/>
                </a:solidFill>
                <a:latin typeface="Calibri"/>
                <a:ea typeface="Calibri"/>
                <a:cs typeface="Calibri"/>
                <a:sym typeface="Calibri"/>
              </a:rPr>
              <a:t>We only have time today to discuss things at a fairly high level, so I want to ensure that you know that, </a:t>
            </a:r>
            <a:r>
              <a:rPr lang="en-US" sz="1200" b="1">
                <a:solidFill>
                  <a:srgbClr val="000000"/>
                </a:solidFill>
                <a:latin typeface="Calibri"/>
                <a:ea typeface="Calibri"/>
                <a:cs typeface="Calibri"/>
                <a:sym typeface="Calibri"/>
              </a:rPr>
              <a:t>in general, </a:t>
            </a:r>
            <a:r>
              <a:rPr lang="en-US" sz="1200">
                <a:solidFill>
                  <a:srgbClr val="000000"/>
                </a:solidFill>
                <a:latin typeface="Calibri"/>
                <a:ea typeface="Calibri"/>
                <a:cs typeface="Calibri"/>
                <a:sym typeface="Calibri"/>
              </a:rPr>
              <a:t>most federal loans to students have better terms than private student loans.  Here are some examples.</a:t>
            </a: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endParaRPr sz="1200">
              <a:solidFill>
                <a:srgbClr val="000000"/>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The slide includes lengthy text; please consider the amount of time you have available and choose to highlight a few items that you believe are the most relevant or have personal experience with.</a:t>
            </a:r>
            <a:endParaRPr sz="1200" i="1">
              <a:solidFill>
                <a:srgbClr val="886789"/>
              </a:solidFill>
              <a:latin typeface="Calibri"/>
              <a:ea typeface="Calibri"/>
              <a:cs typeface="Calibri"/>
              <a:sym typeface="Calibri"/>
            </a:endParaRPr>
          </a:p>
          <a:p>
            <a:pPr marL="0" lvl="0" indent="0" rtl="0">
              <a:lnSpc>
                <a:spcPct val="108000"/>
              </a:lnSpc>
              <a:spcBef>
                <a:spcPts val="0"/>
              </a:spcBef>
              <a:spcAft>
                <a:spcPts val="0"/>
              </a:spcAft>
              <a:buNone/>
            </a:pPr>
            <a:endParaRPr sz="1200" b="1" i="1">
              <a:solidFill>
                <a:srgbClr val="886789"/>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Public</a:t>
            </a:r>
            <a:r>
              <a:rPr lang="en-US" sz="1200" i="1">
                <a:solidFill>
                  <a:srgbClr val="886789"/>
                </a:solidFill>
                <a:latin typeface="Calibri"/>
                <a:ea typeface="Calibri"/>
                <a:cs typeface="Calibri"/>
                <a:sym typeface="Calibri"/>
              </a:rPr>
              <a:t> loans generally…</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Offer low fees, fixed interest rates, and programs for low-income students</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Allow you to reduce or stop payments if you’re still in school or have a financial hardship</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Let you combine multiple loans into a single payment</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May forgive some of your debt for certain types of public service or perfect payment history</a:t>
            </a:r>
            <a:endParaRPr sz="1200" i="1">
              <a:solidFill>
                <a:srgbClr val="886789"/>
              </a:solidFill>
              <a:latin typeface="Calibri"/>
              <a:ea typeface="Calibri"/>
              <a:cs typeface="Calibri"/>
              <a:sym typeface="Calibri"/>
            </a:endParaRPr>
          </a:p>
          <a:p>
            <a:pPr marL="457200" lvl="0" indent="0" rtl="0">
              <a:lnSpc>
                <a:spcPct val="108000"/>
              </a:lnSpc>
              <a:spcBef>
                <a:spcPts val="0"/>
              </a:spcBef>
              <a:spcAft>
                <a:spcPts val="0"/>
              </a:spcAft>
              <a:buNone/>
            </a:pPr>
            <a:endParaRPr sz="1200" b="1" i="1">
              <a:solidFill>
                <a:srgbClr val="886789"/>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Private</a:t>
            </a:r>
            <a:r>
              <a:rPr lang="en-US" sz="1200" i="1">
                <a:solidFill>
                  <a:srgbClr val="886789"/>
                </a:solidFill>
                <a:latin typeface="Calibri"/>
                <a:ea typeface="Calibri"/>
                <a:cs typeface="Calibri"/>
                <a:sym typeface="Calibri"/>
              </a:rPr>
              <a:t> loans often…</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Need you to have a cosigner who will be required to repay the loan if you can’t or, sometimes, even if you die</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Require fixed payments no matter what your circumstances are and have short triggers for default</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Charge a penalty if you pay the loan off sooner than required</a:t>
            </a:r>
            <a:endParaRPr sz="1200">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endParaRPr sz="1200">
              <a:solidFill>
                <a:srgbClr val="DD5C50"/>
              </a:solidFill>
              <a:latin typeface="Calibri"/>
              <a:ea typeface="Calibri"/>
              <a:cs typeface="Calibri"/>
              <a:sym typeface="Calibri"/>
            </a:endParaRPr>
          </a:p>
          <a:p>
            <a:pPr marL="0" lvl="0" indent="0"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solidFill>
                <a:srgbClr val="DD5C50"/>
              </a:solidFill>
              <a:latin typeface="Calibri"/>
              <a:ea typeface="Calibri"/>
              <a:cs typeface="Calibri"/>
              <a:sym typeface="Calibri"/>
            </a:endParaRPr>
          </a:p>
        </p:txBody>
      </p:sp>
      <p:sp>
        <p:nvSpPr>
          <p:cNvPr id="479" name="Google Shape;479;g3b2491e4f5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3555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b2491e4f5_0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Remember, </a:t>
            </a:r>
            <a:r>
              <a:rPr lang="en-US" sz="1200" b="1">
                <a:latin typeface="Calibri"/>
                <a:ea typeface="Calibri"/>
                <a:cs typeface="Calibri"/>
                <a:sym typeface="Calibri"/>
              </a:rPr>
              <a:t>you have to pay back student loans</a:t>
            </a:r>
            <a:r>
              <a:rPr lang="en-US" sz="1200">
                <a:latin typeface="Calibri"/>
                <a:ea typeface="Calibri"/>
                <a:cs typeface="Calibri"/>
                <a:sym typeface="Calibri"/>
              </a:rPr>
              <a:t> whether or not you graduate, get a great job, or still live at home. </a:t>
            </a:r>
            <a:r>
              <a:rPr lang="en-US" sz="1200" b="0" i="0" u="none" strike="noStrike" cap="none">
                <a:solidFill>
                  <a:schemeClr val="dk1"/>
                </a:solidFill>
                <a:latin typeface="Calibri"/>
                <a:ea typeface="Calibri"/>
                <a:cs typeface="Calibri"/>
                <a:sym typeface="Calibri"/>
              </a:rPr>
              <a:t> Some people think that filing for bankruptcy will eliminate their student loan debt, but that isn’t usually the case. Only about 1% of people have their student loans eliminated through bankruptcy.</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a:p>
        </p:txBody>
      </p:sp>
      <p:sp>
        <p:nvSpPr>
          <p:cNvPr id="487" name="Google Shape;487;g3b2491e4f5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6245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So - back to where we started - the road to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Let’s review.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Start with budgeting.</a:t>
            </a:r>
            <a:r>
              <a:rPr lang="en-US" sz="1200" b="1" i="1">
                <a:solidFill>
                  <a:srgbClr val="886789"/>
                </a:solidFill>
                <a:latin typeface="Calibri"/>
                <a:ea typeface="Calibri"/>
                <a:cs typeface="Calibri"/>
                <a:sym typeface="Calibri"/>
              </a:rPr>
              <a:t> &lt;CLICK&gt;</a:t>
            </a: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Use credit to more forward by building and keeping a good credit score. </a:t>
            </a:r>
            <a:r>
              <a:rPr lang="en-US" sz="1200" b="1" i="1">
                <a:solidFill>
                  <a:srgbClr val="886789"/>
                </a:solidFill>
                <a:latin typeface="Calibri"/>
                <a:ea typeface="Calibri"/>
                <a:cs typeface="Calibri"/>
                <a:sym typeface="Calibri"/>
              </a:rPr>
              <a:t> &lt;CLICK&gt;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Approach student loans with caution. </a:t>
            </a:r>
            <a:r>
              <a:rPr lang="en-US" sz="1200" b="1" i="1">
                <a:solidFill>
                  <a:srgbClr val="886789"/>
                </a:solidFill>
                <a:latin typeface="Calibri"/>
                <a:ea typeface="Calibri"/>
                <a:cs typeface="Calibri"/>
                <a:sym typeface="Calibri"/>
              </a:rPr>
              <a:t> &lt;CLICK&gt;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And - finally - don’t be afraid to stop and ask for directions.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a:p>
            <a:pPr marL="0" marR="0" lvl="1"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p:txBody>
      </p:sp>
      <p:sp>
        <p:nvSpPr>
          <p:cNvPr id="495" name="Google Shape;49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629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Thanks for your time and attention. I liked being here to talk with you today. It’s a great break from my normal routine, and I hope you found it useful as well.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Facilitation </a:t>
            </a:r>
            <a:r>
              <a:rPr lang="en-US" sz="1200" b="1" i="1">
                <a:solidFill>
                  <a:srgbClr val="886789"/>
                </a:solidFill>
                <a:latin typeface="Calibri"/>
                <a:ea typeface="Calibri"/>
                <a:cs typeface="Calibri"/>
                <a:sym typeface="Calibri"/>
              </a:rPr>
              <a:t>N</a:t>
            </a:r>
            <a:r>
              <a:rPr lang="en-US" sz="1200" b="1" i="1" u="none" strike="noStrike" cap="none">
                <a:solidFill>
                  <a:srgbClr val="886789"/>
                </a:solidFill>
                <a:latin typeface="Calibri"/>
                <a:ea typeface="Calibri"/>
                <a:cs typeface="Calibri"/>
                <a:sym typeface="Calibri"/>
              </a:rPr>
              <a:t>ote: </a:t>
            </a:r>
            <a:r>
              <a:rPr lang="en-US" sz="1200" i="1" u="none" strike="noStrike" cap="none">
                <a:solidFill>
                  <a:srgbClr val="886789"/>
                </a:solidFill>
                <a:latin typeface="Calibri"/>
                <a:ea typeface="Calibri"/>
                <a:cs typeface="Calibri"/>
                <a:sym typeface="Calibri"/>
              </a:rPr>
              <a:t>Distribute a copy of “Handout: Student Evaluation” to each student.</a:t>
            </a:r>
            <a:endParaRPr sz="1200"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Before I go, I’d like to get your feedback on what I talked about. Please complete the evaluation form and pass it to me when you are done.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Good luck with everything you choose to do. </a:t>
            </a:r>
            <a:r>
              <a:rPr lang="en-US" sz="1200" b="1" i="0" u="none" strike="noStrike" cap="none">
                <a:solidFill>
                  <a:schemeClr val="dk1"/>
                </a:solidFill>
                <a:latin typeface="Calibri"/>
                <a:ea typeface="Calibri"/>
                <a:cs typeface="Calibri"/>
                <a:sym typeface="Calibri"/>
              </a:rPr>
              <a:t>You’re going to be great!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Thank you! </a:t>
            </a:r>
            <a:endParaRPr sz="1200" i="0" u="none" strike="noStrike" cap="none">
              <a:solidFill>
                <a:schemeClr val="dk1"/>
              </a:solidFill>
              <a:latin typeface="Calibri"/>
              <a:ea typeface="Calibri"/>
              <a:cs typeface="Calibri"/>
              <a:sym typeface="Calibri"/>
            </a:endParaRPr>
          </a:p>
        </p:txBody>
      </p:sp>
      <p:sp>
        <p:nvSpPr>
          <p:cNvPr id="503" name="Google Shape;50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464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b2491e4f5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The technical term for the money coming in is “</a:t>
            </a:r>
            <a:r>
              <a:rPr lang="en-US" sz="1200" b="1" i="0" u="none" strike="noStrike" cap="none">
                <a:solidFill>
                  <a:schemeClr val="dk1"/>
                </a:solidFill>
                <a:latin typeface="Calibri"/>
                <a:ea typeface="Calibri"/>
                <a:cs typeface="Calibri"/>
                <a:sym typeface="Calibri"/>
              </a:rPr>
              <a:t>income</a:t>
            </a:r>
            <a:r>
              <a:rPr lang="en-US" sz="1200" i="0" u="none" strike="noStrike" cap="none">
                <a:solidFill>
                  <a:schemeClr val="dk1"/>
                </a:solidFill>
                <a:latin typeface="Calibri"/>
                <a:ea typeface="Calibri"/>
                <a:cs typeface="Calibri"/>
                <a:sym typeface="Calibri"/>
              </a:rPr>
              <a:t>,” while the money going out is called “</a:t>
            </a:r>
            <a:r>
              <a:rPr lang="en-US" sz="1200" b="1" i="0" u="none" strike="noStrike" cap="none">
                <a:solidFill>
                  <a:schemeClr val="dk1"/>
                </a:solidFill>
                <a:latin typeface="Calibri"/>
                <a:ea typeface="Calibri"/>
                <a:cs typeface="Calibri"/>
                <a:sym typeface="Calibri"/>
              </a:rPr>
              <a:t>expenses</a:t>
            </a:r>
            <a:r>
              <a:rPr lang="en-US"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Yes.  It really is that simple.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19" name="Google Shape;119;g3b2491e4f5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470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2491e4f5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Examples of income include things like….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Income from jobs:</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Jobs with a “regular” paycheck—like once a week or every two weeks.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Seasonal jobs—perhaps as a summer lifeguard, so all your income is in May, June, July, and August.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Jobs that happen at irregular intervals or with irregular compensation—maybe babysitting or lawn mowing or </a:t>
            </a:r>
            <a:r>
              <a:rPr lang="en-US" sz="1200">
                <a:latin typeface="Calibri"/>
                <a:ea typeface="Calibri"/>
                <a:cs typeface="Calibri"/>
                <a:sym typeface="Calibri"/>
              </a:rPr>
              <a:t>dog watching—</a:t>
            </a:r>
            <a:r>
              <a:rPr lang="en-US" sz="1200" u="none" strike="noStrike" cap="none">
                <a:solidFill>
                  <a:schemeClr val="dk1"/>
                </a:solidFill>
                <a:latin typeface="Calibri"/>
                <a:ea typeface="Calibri"/>
                <a:cs typeface="Calibri"/>
                <a:sym typeface="Calibri"/>
              </a:rPr>
              <a:t>sometimes at 7 dollars an hour</a:t>
            </a:r>
            <a:r>
              <a:rPr lang="en-US" sz="1200">
                <a:latin typeface="Calibri"/>
                <a:ea typeface="Calibri"/>
                <a:cs typeface="Calibri"/>
                <a:sym typeface="Calibri"/>
              </a:rPr>
              <a:t> or</a:t>
            </a:r>
            <a:r>
              <a:rPr lang="en-US" sz="1200" u="none" strike="noStrike" cap="none">
                <a:solidFill>
                  <a:schemeClr val="dk1"/>
                </a:solidFill>
                <a:latin typeface="Calibri"/>
                <a:ea typeface="Calibri"/>
                <a:cs typeface="Calibri"/>
                <a:sym typeface="Calibri"/>
              </a:rPr>
              <a:t> sometimes 30 bucks for the whole job. </a:t>
            </a:r>
            <a:endParaRPr sz="120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Income from others:</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Support payments from a parent or the government.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Gifts for birthdays or accomplishments or just because your grandma loves you.  </a:t>
            </a:r>
            <a:endParaRPr sz="120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Other forms of income: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Selling things you no longer need or use—</a:t>
            </a:r>
            <a:r>
              <a:rPr lang="en-US" sz="1200">
                <a:latin typeface="Calibri"/>
                <a:ea typeface="Calibri"/>
                <a:cs typeface="Calibri"/>
                <a:sym typeface="Calibri"/>
              </a:rPr>
              <a:t>like clothes or old video games.</a:t>
            </a: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Selling things you make, say, ornaments at a holiday bazaar. </a:t>
            </a:r>
            <a:endParaRPr sz="120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p:txBody>
      </p:sp>
      <p:sp>
        <p:nvSpPr>
          <p:cNvPr id="126" name="Google Shape;126;g3b2491e4f5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28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b2491e4f5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opposite of income is </a:t>
            </a:r>
            <a:r>
              <a:rPr lang="en-US" sz="1200" b="1">
                <a:latin typeface="Calibri"/>
                <a:ea typeface="Calibri"/>
                <a:cs typeface="Calibri"/>
                <a:sym typeface="Calibri"/>
              </a:rPr>
              <a:t>expenses</a:t>
            </a:r>
            <a:r>
              <a:rPr lang="en-US" sz="1200">
                <a:latin typeface="Calibri"/>
                <a:ea typeface="Calibri"/>
                <a:cs typeface="Calibri"/>
                <a:sym typeface="Calibri"/>
              </a:rPr>
              <a:t>. Just like income, there are </a:t>
            </a:r>
            <a:r>
              <a:rPr lang="en-US" sz="1200" b="1">
                <a:latin typeface="Calibri"/>
                <a:ea typeface="Calibri"/>
                <a:cs typeface="Calibri"/>
                <a:sym typeface="Calibri"/>
              </a:rPr>
              <a:t>different types</a:t>
            </a:r>
            <a:r>
              <a:rPr lang="en-US" sz="1200">
                <a:latin typeface="Calibri"/>
                <a:ea typeface="Calibri"/>
                <a:cs typeface="Calibri"/>
                <a:sym typeface="Calibri"/>
              </a:rPr>
              <a:t> of expenses: things you </a:t>
            </a:r>
            <a:r>
              <a:rPr lang="en-US" sz="1200" b="1">
                <a:latin typeface="Calibri"/>
                <a:ea typeface="Calibri"/>
                <a:cs typeface="Calibri"/>
                <a:sym typeface="Calibri"/>
              </a:rPr>
              <a:t>need</a:t>
            </a:r>
            <a:r>
              <a:rPr lang="en-US" sz="1200">
                <a:latin typeface="Calibri"/>
                <a:ea typeface="Calibri"/>
                <a:cs typeface="Calibri"/>
                <a:sym typeface="Calibri"/>
              </a:rPr>
              <a:t> now, things you are going to </a:t>
            </a:r>
            <a:r>
              <a:rPr lang="en-US" sz="1200" b="1">
                <a:latin typeface="Calibri"/>
                <a:ea typeface="Calibri"/>
                <a:cs typeface="Calibri"/>
                <a:sym typeface="Calibri"/>
              </a:rPr>
              <a:t>need</a:t>
            </a:r>
            <a:r>
              <a:rPr lang="en-US" sz="1200">
                <a:latin typeface="Calibri"/>
                <a:ea typeface="Calibri"/>
                <a:cs typeface="Calibri"/>
                <a:sym typeface="Calibri"/>
              </a:rPr>
              <a:t> later, and stuff you </a:t>
            </a:r>
            <a:r>
              <a:rPr lang="en-US" sz="1200" b="1">
                <a:latin typeface="Calibri"/>
                <a:ea typeface="Calibri"/>
                <a:cs typeface="Calibri"/>
                <a:sym typeface="Calibri"/>
              </a:rPr>
              <a:t>want</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a:latin typeface="Calibri"/>
                <a:ea typeface="Calibri"/>
                <a:cs typeface="Calibri"/>
                <a:sym typeface="Calibri"/>
              </a:rPr>
              <a:t>Current needs</a:t>
            </a:r>
            <a:r>
              <a:rPr lang="en-US" sz="1200">
                <a:latin typeface="Calibri"/>
                <a:ea typeface="Calibri"/>
                <a:cs typeface="Calibri"/>
                <a:sym typeface="Calibri"/>
              </a:rPr>
              <a:t> may include things like transportation, clothing, and personal care items.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Sometimes you can expect to pay the same (or almost the same) amount every week or every month for these. These are “fixed” expenses.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You have to eat lunch at school every day, right?  You might pack, you might buy, or you might go out.  But you do it most every day, and the cost is pretty much the same every month.  That’s a good example of a fixed expense during the school year.</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33" name="Google Shape;133;g3b2491e4f5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471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729accee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If those things are </a:t>
            </a:r>
            <a:r>
              <a:rPr lang="en-US" sz="1200" b="1">
                <a:latin typeface="Calibri"/>
                <a:ea typeface="Calibri"/>
                <a:cs typeface="Calibri"/>
                <a:sym typeface="Calibri"/>
              </a:rPr>
              <a:t>current</a:t>
            </a:r>
            <a:r>
              <a:rPr lang="en-US" sz="1200">
                <a:latin typeface="Calibri"/>
                <a:ea typeface="Calibri"/>
                <a:cs typeface="Calibri"/>
                <a:sym typeface="Calibri"/>
              </a:rPr>
              <a:t> needs, what do you think I might mean by </a:t>
            </a:r>
            <a:r>
              <a:rPr lang="en-US" sz="1200" b="1">
                <a:latin typeface="Calibri"/>
                <a:ea typeface="Calibri"/>
                <a:cs typeface="Calibri"/>
                <a:sym typeface="Calibri"/>
              </a:rPr>
              <a:t>future</a:t>
            </a:r>
            <a:r>
              <a:rPr lang="en-US" sz="1200">
                <a:latin typeface="Calibri"/>
                <a:ea typeface="Calibri"/>
                <a:cs typeface="Calibri"/>
                <a:sym typeface="Calibri"/>
              </a:rPr>
              <a:t> needs? Why would you budget for future expenses?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Allow time for student responses and acknowledge their feedback. </a:t>
            </a:r>
            <a:endParaRPr sz="1200" i="1">
              <a:solidFill>
                <a:srgbClr val="886789"/>
              </a:solidFill>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solidFill>
                  <a:srgbClr val="000000"/>
                </a:solidFill>
                <a:latin typeface="Calibri"/>
                <a:ea typeface="Calibri"/>
                <a:cs typeface="Calibri"/>
                <a:sym typeface="Calibri"/>
              </a:rPr>
              <a:t>What is something you might </a:t>
            </a:r>
            <a:r>
              <a:rPr lang="en-US" sz="1200" b="1">
                <a:solidFill>
                  <a:srgbClr val="000000"/>
                </a:solidFill>
                <a:latin typeface="Calibri"/>
                <a:ea typeface="Calibri"/>
                <a:cs typeface="Calibri"/>
                <a:sym typeface="Calibri"/>
              </a:rPr>
              <a:t>need</a:t>
            </a:r>
            <a:r>
              <a:rPr lang="en-US" sz="1200">
                <a:solidFill>
                  <a:srgbClr val="000000"/>
                </a:solidFill>
                <a:latin typeface="Calibri"/>
                <a:ea typeface="Calibri"/>
                <a:cs typeface="Calibri"/>
                <a:sym typeface="Calibri"/>
              </a:rPr>
              <a:t> in the future? Do you think you’ll have enough money to buy it all at once? If not, you can save a little bit at a time </a:t>
            </a:r>
            <a:r>
              <a:rPr lang="en-US" sz="1200" b="1">
                <a:solidFill>
                  <a:srgbClr val="000000"/>
                </a:solidFill>
                <a:latin typeface="Calibri"/>
                <a:ea typeface="Calibri"/>
                <a:cs typeface="Calibri"/>
                <a:sym typeface="Calibri"/>
              </a:rPr>
              <a:t>now</a:t>
            </a:r>
            <a:r>
              <a:rPr lang="en-US" sz="1200">
                <a:solidFill>
                  <a:srgbClr val="000000"/>
                </a:solidFill>
                <a:latin typeface="Calibri"/>
                <a:ea typeface="Calibri"/>
                <a:cs typeface="Calibri"/>
                <a:sym typeface="Calibri"/>
              </a:rPr>
              <a:t> so that it adds up.</a:t>
            </a:r>
            <a:endParaRPr sz="1200">
              <a:solidFill>
                <a:srgbClr val="000000"/>
              </a:solidFill>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latin typeface="Calibri"/>
              <a:ea typeface="Calibri"/>
              <a:cs typeface="Calibri"/>
              <a:sym typeface="Calibri"/>
            </a:endParaRPr>
          </a:p>
          <a:p>
            <a:pPr marL="45720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Allow time for student responses and acknowledge their feedback. </a:t>
            </a:r>
            <a:endParaRPr sz="1200" i="1">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r>
              <a:rPr lang="en-US" sz="1200">
                <a:latin typeface="Calibri"/>
                <a:ea typeface="Calibri"/>
                <a:cs typeface="Calibri"/>
                <a:sym typeface="Calibri"/>
              </a:rPr>
              <a:t>So in this budget,</a:t>
            </a:r>
            <a:r>
              <a:rPr lang="en-US" sz="1200" b="1">
                <a:latin typeface="Calibri"/>
                <a:ea typeface="Calibri"/>
                <a:cs typeface="Calibri"/>
                <a:sym typeface="Calibri"/>
              </a:rPr>
              <a:t> future needs</a:t>
            </a:r>
            <a:r>
              <a:rPr lang="en-US" sz="1200">
                <a:latin typeface="Calibri"/>
                <a:ea typeface="Calibri"/>
                <a:cs typeface="Calibri"/>
                <a:sym typeface="Calibri"/>
              </a:rPr>
              <a:t> include both unexpected necessities and college.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Notice that these are listed first here? Some people call this “paying yourself first,” essentially making sure that you set money aside for your future self before spending any other money.</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0" i="0" u="none" strike="noStrike" cap="none">
              <a:solidFill>
                <a:schemeClr val="dk1"/>
              </a:solidFill>
              <a:latin typeface="Calibri"/>
              <a:ea typeface="Calibri"/>
              <a:cs typeface="Calibri"/>
              <a:sym typeface="Calibri"/>
            </a:endParaRPr>
          </a:p>
        </p:txBody>
      </p:sp>
      <p:sp>
        <p:nvSpPr>
          <p:cNvPr id="144" name="Google Shape;144;g3e729acce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026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e729accee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We all spend money on things we don’t need to survive but that make life more enjoyable. These are</a:t>
            </a:r>
            <a:r>
              <a:rPr lang="en-US" sz="1200" b="1">
                <a:latin typeface="Calibri"/>
                <a:ea typeface="Calibri"/>
                <a:cs typeface="Calibri"/>
                <a:sym typeface="Calibri"/>
              </a:rPr>
              <a:t> wants</a:t>
            </a:r>
            <a:r>
              <a:rPr lang="en-US" sz="1200">
                <a:latin typeface="Calibri"/>
                <a:ea typeface="Calibri"/>
                <a:cs typeface="Calibri"/>
                <a:sym typeface="Calibri"/>
              </a:rPr>
              <a:t>.  Everybody’s going to want different things, now and in the future.  What are some examples?</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Take suggestions from the class. Common examples are sports, hobbies, clubs, electronics, entertainment, and charity.  If kids suggest a “house” or a “car,” explore if these are current or future and if they are wants or needs. Note that budgeting for a future want is just like budgeting for a future need.  Save a little at a time until you reach your goal.  Just make sure to NEVER spend money for things you NEED in the future for things you CURRENTLY want. </a:t>
            </a:r>
            <a:endParaRPr sz="1200"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0" i="0" u="none" strike="noStrike" cap="none">
              <a:solidFill>
                <a:schemeClr val="dk1"/>
              </a:solidFill>
              <a:latin typeface="Calibri"/>
              <a:ea typeface="Calibri"/>
              <a:cs typeface="Calibri"/>
              <a:sym typeface="Calibri"/>
            </a:endParaRPr>
          </a:p>
        </p:txBody>
      </p:sp>
      <p:sp>
        <p:nvSpPr>
          <p:cNvPr id="154" name="Google Shape;154;g3e729acce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025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69" name="Google Shape;69;p12"/>
          <p:cNvSpPr txBox="1">
            <a:spLocks noGrp="1"/>
          </p:cNvSpPr>
          <p:nvPr>
            <p:ph type="body" idx="1"/>
          </p:nvPr>
        </p:nvSpPr>
        <p:spPr>
          <a:xfrm rot="5400000">
            <a:off x="3920398" y="-1256573"/>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rot="5400000">
            <a:off x="7133398"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5" name="Google Shape;75;p13"/>
          <p:cNvSpPr txBox="1">
            <a:spLocks noGrp="1"/>
          </p:cNvSpPr>
          <p:nvPr>
            <p:ph type="body" idx="1"/>
          </p:nvPr>
        </p:nvSpPr>
        <p:spPr>
          <a:xfrm rot="5400000">
            <a:off x="1799398"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 Slide_1">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889962" y="43429"/>
            <a:ext cx="9144000" cy="861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15C24"/>
              </a:buClr>
              <a:buSzPts val="4000"/>
              <a:buFont typeface="Calibri"/>
              <a:buNone/>
              <a:defRPr sz="4000" b="1" i="0" u="none" strike="noStrike" cap="none">
                <a:solidFill>
                  <a:srgbClr val="F15C24"/>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1" name="Google Shape;81;p14"/>
          <p:cNvSpPr txBox="1">
            <a:spLocks noGrp="1"/>
          </p:cNvSpPr>
          <p:nvPr>
            <p:ph type="subTitle" idx="1"/>
          </p:nvPr>
        </p:nvSpPr>
        <p:spPr>
          <a:xfrm>
            <a:off x="889950" y="915524"/>
            <a:ext cx="9144000" cy="483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BFBFBF"/>
              </a:buClr>
              <a:buSzPts val="2400"/>
              <a:buFont typeface="Arial"/>
              <a:buNone/>
              <a:defRPr sz="2400" b="0" i="0" u="none" strike="noStrike" cap="none">
                <a:solidFill>
                  <a:srgbClr val="BFBFBF"/>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sldNum" idx="12"/>
          </p:nvPr>
        </p:nvSpPr>
        <p:spPr>
          <a:xfrm>
            <a:off x="9143992" y="580323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1pPr>
            <a:lvl2pPr marL="0" marR="0" lvl="1"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2pPr>
            <a:lvl3pPr marL="0" marR="0" lvl="2"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3pPr>
            <a:lvl4pPr marL="0" marR="0" lvl="3"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4pPr>
            <a:lvl5pPr marL="0" marR="0" lvl="4"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5pPr>
            <a:lvl6pPr marL="0" marR="0" lvl="5"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6pPr>
            <a:lvl7pPr marL="0" marR="0" lvl="6"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7pPr>
            <a:lvl8pPr marL="0" marR="0" lvl="7"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8pPr>
            <a:lvl9pPr marL="0" marR="0" lvl="8"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83" name="Google Shape;83;p14"/>
          <p:cNvSpPr txBox="1">
            <a:spLocks noGrp="1"/>
          </p:cNvSpPr>
          <p:nvPr>
            <p:ph type="body" idx="2"/>
          </p:nvPr>
        </p:nvSpPr>
        <p:spPr>
          <a:xfrm>
            <a:off x="911512" y="1719290"/>
            <a:ext cx="10515600" cy="3461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 and End">
  <p:cSld name="CUSTOM">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lvl1pPr lvl="0">
              <a:buClr>
                <a:srgbClr val="888888"/>
              </a:buClr>
              <a:buSzPts val="300"/>
              <a:buFont typeface="Calibri"/>
              <a:buNone/>
              <a:defRPr/>
            </a:lvl1pPr>
            <a:lvl2pPr lvl="1">
              <a:buClr>
                <a:srgbClr val="888888"/>
              </a:buClr>
              <a:buSzPts val="300"/>
              <a:buFont typeface="Calibri"/>
              <a:buNone/>
              <a:defRPr/>
            </a:lvl2pPr>
            <a:lvl3pPr lvl="2">
              <a:buClr>
                <a:srgbClr val="888888"/>
              </a:buClr>
              <a:buSzPts val="300"/>
              <a:buFont typeface="Calibri"/>
              <a:buNone/>
              <a:defRPr/>
            </a:lvl3pPr>
            <a:lvl4pPr lvl="3">
              <a:buClr>
                <a:srgbClr val="888888"/>
              </a:buClr>
              <a:buSzPts val="300"/>
              <a:buFont typeface="Calibri"/>
              <a:buNone/>
              <a:defRPr/>
            </a:lvl4pPr>
            <a:lvl5pPr lvl="4">
              <a:buClr>
                <a:srgbClr val="888888"/>
              </a:buClr>
              <a:buSzPts val="300"/>
              <a:buFont typeface="Calibri"/>
              <a:buNone/>
              <a:defRPr/>
            </a:lvl5pPr>
            <a:lvl6pPr lvl="5">
              <a:buClr>
                <a:srgbClr val="888888"/>
              </a:buClr>
              <a:buSzPts val="300"/>
              <a:buFont typeface="Calibri"/>
              <a:buNone/>
              <a:defRPr/>
            </a:lvl6pPr>
            <a:lvl7pPr lvl="6">
              <a:buClr>
                <a:srgbClr val="888888"/>
              </a:buClr>
              <a:buSzPts val="300"/>
              <a:buFont typeface="Calibri"/>
              <a:buNone/>
              <a:defRPr/>
            </a:lvl7pPr>
            <a:lvl8pPr lvl="7">
              <a:buClr>
                <a:srgbClr val="888888"/>
              </a:buClr>
              <a:buSzPts val="300"/>
              <a:buFont typeface="Calibri"/>
              <a:buNone/>
              <a:defRPr/>
            </a:lvl8pPr>
            <a:lvl9pPr lvl="8">
              <a:buClr>
                <a:srgbClr val="888888"/>
              </a:buClr>
              <a:buSzPts val="300"/>
              <a:buFont typeface="Calibri"/>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889962" y="43429"/>
            <a:ext cx="9144000" cy="861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9" name="Google Shape;19;p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lvl1pPr lvl="0" algn="l">
              <a:buNone/>
              <a:defRPr sz="1300" b="1">
                <a:solidFill>
                  <a:srgbClr val="FFFFFF"/>
                </a:solidFill>
              </a:defRPr>
            </a:lvl1pPr>
            <a:lvl2pPr lvl="1" algn="l">
              <a:buNone/>
              <a:defRPr sz="1300" b="1">
                <a:solidFill>
                  <a:srgbClr val="FFFFFF"/>
                </a:solidFill>
              </a:defRPr>
            </a:lvl2pPr>
            <a:lvl3pPr lvl="2" algn="l">
              <a:buNone/>
              <a:defRPr sz="1300" b="1">
                <a:solidFill>
                  <a:srgbClr val="FFFFFF"/>
                </a:solidFill>
              </a:defRPr>
            </a:lvl3pPr>
            <a:lvl4pPr lvl="3" algn="l">
              <a:buNone/>
              <a:defRPr sz="1300" b="1">
                <a:solidFill>
                  <a:srgbClr val="FFFFFF"/>
                </a:solidFill>
              </a:defRPr>
            </a:lvl4pPr>
            <a:lvl5pPr lvl="4" algn="l">
              <a:buNone/>
              <a:defRPr sz="1300" b="1">
                <a:solidFill>
                  <a:srgbClr val="FFFFFF"/>
                </a:solidFill>
              </a:defRPr>
            </a:lvl5pPr>
            <a:lvl6pPr lvl="5" algn="l">
              <a:buNone/>
              <a:defRPr sz="1300" b="1">
                <a:solidFill>
                  <a:srgbClr val="FFFFFF"/>
                </a:solidFill>
              </a:defRPr>
            </a:lvl6pPr>
            <a:lvl7pPr lvl="6" algn="l">
              <a:buNone/>
              <a:defRPr sz="1300" b="1">
                <a:solidFill>
                  <a:srgbClr val="FFFFFF"/>
                </a:solidFill>
              </a:defRPr>
            </a:lvl7pPr>
            <a:lvl8pPr lvl="7" algn="l">
              <a:buNone/>
              <a:defRPr sz="1300" b="1">
                <a:solidFill>
                  <a:srgbClr val="FFFFFF"/>
                </a:solidFill>
              </a:defRPr>
            </a:lvl8pPr>
            <a:lvl9pPr lvl="8" algn="l">
              <a:buNone/>
              <a:defRPr sz="1300" b="1">
                <a:solidFill>
                  <a:srgbClr val="FFFFFF"/>
                </a:solidFil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22" name="Google Shape;22;p5"/>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28" name="Google Shape;28;p6"/>
          <p:cNvSpPr txBox="1">
            <a:spLocks noGrp="1"/>
          </p:cNvSpPr>
          <p:nvPr>
            <p:ph type="body" idx="1"/>
          </p:nvPr>
        </p:nvSpPr>
        <p:spPr>
          <a:xfrm>
            <a:off x="831850" y="4589462"/>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9" name="Google Shape;29;p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839787"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41" name="Google Shape;41;p8"/>
          <p:cNvSpPr txBox="1">
            <a:spLocks noGrp="1"/>
          </p:cNvSpPr>
          <p:nvPr>
            <p:ph type="body" idx="1"/>
          </p:nvPr>
        </p:nvSpPr>
        <p:spPr>
          <a:xfrm>
            <a:off x="839787"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 name="Google Shape;42;p8"/>
          <p:cNvSpPr txBox="1">
            <a:spLocks noGrp="1"/>
          </p:cNvSpPr>
          <p:nvPr>
            <p:ph type="body" idx="2"/>
          </p:nvPr>
        </p:nvSpPr>
        <p:spPr>
          <a:xfrm>
            <a:off x="839787"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8"/>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39787"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55" name="Google Shape;55;p10"/>
          <p:cNvSpPr txBox="1">
            <a:spLocks noGrp="1"/>
          </p:cNvSpPr>
          <p:nvPr>
            <p:ph type="body" idx="1"/>
          </p:nvPr>
        </p:nvSpPr>
        <p:spPr>
          <a:xfrm>
            <a:off x="5183187"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0"/>
          <p:cNvSpPr txBox="1">
            <a:spLocks noGrp="1"/>
          </p:cNvSpPr>
          <p:nvPr>
            <p:ph type="body" idx="2"/>
          </p:nvPr>
        </p:nvSpPr>
        <p:spPr>
          <a:xfrm>
            <a:off x="839787"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39787"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62" name="Google Shape;62;p11"/>
          <p:cNvSpPr>
            <a:spLocks noGrp="1"/>
          </p:cNvSpPr>
          <p:nvPr>
            <p:ph type="pic" idx="2"/>
          </p:nvPr>
        </p:nvSpPr>
        <p:spPr>
          <a:xfrm>
            <a:off x="5183187" y="987425"/>
            <a:ext cx="61722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body" idx="1"/>
          </p:nvPr>
        </p:nvSpPr>
        <p:spPr>
          <a:xfrm>
            <a:off x="839787"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p:nvPr/>
        </p:nvSpPr>
        <p:spPr>
          <a:xfrm>
            <a:off x="6096000" y="4561242"/>
            <a:ext cx="5672866" cy="1223911"/>
          </a:xfrm>
          <a:prstGeom prst="rect">
            <a:avLst/>
          </a:prstGeom>
          <a:noFill/>
          <a:ln>
            <a:noFill/>
          </a:ln>
        </p:spPr>
        <p:txBody>
          <a:bodyPr spcFirstLastPara="1" wrap="square" lIns="91425" tIns="91425" rIns="91425" bIns="91425" anchor="t" anchorCtr="0">
            <a:noAutofit/>
          </a:bodyPr>
          <a:lstStyle/>
          <a:p>
            <a:pPr>
              <a:spcBef>
                <a:spcPct val="50000"/>
              </a:spcBef>
              <a:buSzTx/>
              <a:buFontTx/>
              <a:buNone/>
            </a:pPr>
            <a:r>
              <a:rPr lang="en-US" altLang="en-US" sz="3200" b="1" dirty="0">
                <a:solidFill>
                  <a:srgbClr val="FFFFFF"/>
                </a:solidFill>
                <a:latin typeface="Calibri" panose="020F0502020204030204" pitchFamily="34" charset="0"/>
                <a:cs typeface="Calibri" panose="020F0502020204030204" pitchFamily="34" charset="0"/>
              </a:rPr>
              <a:t>U.S. Bankruptcy Court,  </a:t>
            </a:r>
            <a:br>
              <a:rPr lang="en-US" altLang="en-US" sz="3200" b="1" dirty="0">
                <a:solidFill>
                  <a:srgbClr val="FFFFFF"/>
                </a:solidFill>
                <a:latin typeface="Calibri" panose="020F0502020204030204" pitchFamily="34" charset="0"/>
                <a:cs typeface="Calibri" panose="020F0502020204030204" pitchFamily="34" charset="0"/>
              </a:rPr>
            </a:br>
            <a:r>
              <a:rPr lang="en-US" altLang="en-US" sz="3200" b="1" dirty="0">
                <a:solidFill>
                  <a:srgbClr val="FFFFFF"/>
                </a:solidFill>
                <a:latin typeface="Calibri" panose="020F0502020204030204" pitchFamily="34" charset="0"/>
                <a:cs typeface="Calibri" panose="020F0502020204030204" pitchFamily="34" charset="0"/>
              </a:rPr>
              <a:t>Southern District of California</a:t>
            </a:r>
          </a:p>
        </p:txBody>
      </p:sp>
      <p:sp>
        <p:nvSpPr>
          <p:cNvPr id="89" name="Google Shape;89;p15"/>
          <p:cNvSpPr txBox="1"/>
          <p:nvPr/>
        </p:nvSpPr>
        <p:spPr>
          <a:xfrm>
            <a:off x="4777250" y="2027675"/>
            <a:ext cx="6507600" cy="110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000" b="1" dirty="0">
                <a:solidFill>
                  <a:srgbClr val="FFFFFF"/>
                </a:solidFill>
                <a:latin typeface="Calibri"/>
                <a:ea typeface="Calibri"/>
                <a:cs typeface="Calibri"/>
                <a:sym typeface="Calibri"/>
              </a:rPr>
              <a:t>The Road to Financial Independence</a:t>
            </a:r>
            <a:endParaRPr sz="3000" b="1" dirty="0">
              <a:solidFill>
                <a:srgbClr val="FFFFFF"/>
              </a:solidFill>
              <a:latin typeface="Calibri"/>
              <a:ea typeface="Calibri"/>
              <a:cs typeface="Calibri"/>
              <a:sym typeface="Calibri"/>
            </a:endParaRPr>
          </a:p>
        </p:txBody>
      </p:sp>
      <p:pic>
        <p:nvPicPr>
          <p:cNvPr id="4" name="Picture 7" descr="SDCBA logo">
            <a:extLst>
              <a:ext uri="{FF2B5EF4-FFF2-40B4-BE49-F238E27FC236}">
                <a16:creationId xmlns:a16="http://schemas.microsoft.com/office/drawing/2014/main" id="{A31A198A-E9AB-431E-968F-DF62BF72F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28" y="0"/>
            <a:ext cx="2971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solidFill>
                  <a:srgbClr val="886789"/>
                </a:solidFill>
              </a:rPr>
              <a:t>Developing a Budget</a:t>
            </a:r>
            <a:endParaRPr dirty="0">
              <a:solidFill>
                <a:srgbClr val="886789"/>
              </a:solidFill>
            </a:endParaRPr>
          </a:p>
        </p:txBody>
      </p:sp>
      <p:sp>
        <p:nvSpPr>
          <p:cNvPr id="167" name="Google Shape;167;p24"/>
          <p:cNvSpPr txBox="1">
            <a:spLocks noGrp="1"/>
          </p:cNvSpPr>
          <p:nvPr>
            <p:ph type="ctrTitle"/>
          </p:nvPr>
        </p:nvSpPr>
        <p:spPr>
          <a:xfrm>
            <a:off x="1144827" y="1978200"/>
            <a:ext cx="9302100" cy="35577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300"/>
              <a:buFont typeface="Arial"/>
              <a:buNone/>
            </a:pPr>
            <a:endParaRPr sz="1200" b="1" i="0" u="none" strike="noStrike" cap="none" dirty="0">
              <a:solidFill>
                <a:srgbClr val="666666"/>
              </a:solidFill>
              <a:latin typeface="Calibri"/>
              <a:ea typeface="Calibri"/>
              <a:cs typeface="Calibri"/>
              <a:sym typeface="Calibri"/>
            </a:endParaRPr>
          </a:p>
          <a:p>
            <a:pPr marL="1371600" marR="0" lvl="0" indent="-457200" algn="l" rtl="0">
              <a:lnSpc>
                <a:spcPct val="115000"/>
              </a:lnSpc>
              <a:spcBef>
                <a:spcPts val="0"/>
              </a:spcBef>
              <a:spcAft>
                <a:spcPts val="0"/>
              </a:spcAft>
              <a:buClr>
                <a:srgbClr val="886789"/>
              </a:buClr>
              <a:buSzPts val="3600"/>
              <a:buFont typeface="Calibri"/>
              <a:buChar char="●"/>
            </a:pPr>
            <a:r>
              <a:rPr lang="en-US" sz="3600" b="0" dirty="0">
                <a:solidFill>
                  <a:srgbClr val="666666"/>
                </a:solidFill>
              </a:rPr>
              <a:t>M</a:t>
            </a:r>
            <a:r>
              <a:rPr lang="en-US" sz="3600" b="0" i="0" u="none" strike="noStrike" cap="none" dirty="0">
                <a:solidFill>
                  <a:srgbClr val="666666"/>
                </a:solidFill>
                <a:latin typeface="Calibri"/>
                <a:ea typeface="Calibri"/>
                <a:cs typeface="Calibri"/>
                <a:sym typeface="Calibri"/>
              </a:rPr>
              <a:t>oney coming </a:t>
            </a:r>
            <a:r>
              <a:rPr lang="en-US" sz="3600" b="0" i="0" u="none" strike="noStrike" cap="none" dirty="0">
                <a:solidFill>
                  <a:srgbClr val="666666"/>
                </a:solidFill>
              </a:rPr>
              <a:t>in</a:t>
            </a:r>
            <a:r>
              <a:rPr lang="en-US" sz="3600" b="0" i="0" u="none" strike="noStrike" cap="none" dirty="0">
                <a:solidFill>
                  <a:srgbClr val="886789"/>
                </a:solidFill>
                <a:latin typeface="Calibri"/>
                <a:ea typeface="Calibri"/>
                <a:cs typeface="Calibri"/>
                <a:sym typeface="Calibri"/>
              </a:rPr>
              <a:t> </a:t>
            </a:r>
            <a:r>
              <a:rPr lang="en-US" sz="3600" i="0" u="none" strike="noStrike" cap="none" dirty="0">
                <a:solidFill>
                  <a:srgbClr val="F15C24"/>
                </a:solidFill>
              </a:rPr>
              <a:t>(income)</a:t>
            </a:r>
            <a:r>
              <a:rPr lang="en-US" sz="3600" b="0" i="0" u="none" strike="noStrike" cap="none" dirty="0">
                <a:solidFill>
                  <a:srgbClr val="886789"/>
                </a:solidFill>
                <a:latin typeface="Calibri"/>
                <a:ea typeface="Calibri"/>
                <a:cs typeface="Calibri"/>
                <a:sym typeface="Calibri"/>
              </a:rPr>
              <a:t> </a:t>
            </a:r>
            <a:endParaRPr sz="3600" dirty="0">
              <a:solidFill>
                <a:srgbClr val="666666"/>
              </a:solidFill>
            </a:endParaRPr>
          </a:p>
          <a:p>
            <a:pPr marL="1371600" marR="0" lvl="0" indent="-457200" algn="l" rtl="0">
              <a:lnSpc>
                <a:spcPct val="115000"/>
              </a:lnSpc>
              <a:spcBef>
                <a:spcPts val="0"/>
              </a:spcBef>
              <a:spcAft>
                <a:spcPts val="0"/>
              </a:spcAft>
              <a:buClr>
                <a:srgbClr val="886789"/>
              </a:buClr>
              <a:buSzPts val="3600"/>
              <a:buFont typeface="Calibri"/>
              <a:buChar char="●"/>
            </a:pPr>
            <a:r>
              <a:rPr lang="en-US" sz="3600" b="0" dirty="0">
                <a:solidFill>
                  <a:srgbClr val="666666"/>
                </a:solidFill>
              </a:rPr>
              <a:t>M</a:t>
            </a:r>
            <a:r>
              <a:rPr lang="en-US" sz="3600" b="0" i="0" u="none" strike="noStrike" cap="none" dirty="0">
                <a:solidFill>
                  <a:srgbClr val="666666"/>
                </a:solidFill>
                <a:latin typeface="Calibri"/>
                <a:ea typeface="Calibri"/>
                <a:cs typeface="Calibri"/>
                <a:sym typeface="Calibri"/>
              </a:rPr>
              <a:t>oney going </a:t>
            </a:r>
            <a:r>
              <a:rPr lang="en-US" sz="3600" b="0" i="0" u="none" strike="noStrike" cap="none" dirty="0">
                <a:solidFill>
                  <a:srgbClr val="666666"/>
                </a:solidFill>
              </a:rPr>
              <a:t>out</a:t>
            </a:r>
            <a:r>
              <a:rPr lang="en-US" sz="3600" b="1" i="0" u="none" strike="noStrike" cap="none" dirty="0">
                <a:solidFill>
                  <a:srgbClr val="886789"/>
                </a:solidFill>
                <a:latin typeface="Calibri"/>
                <a:ea typeface="Calibri"/>
                <a:cs typeface="Calibri"/>
                <a:sym typeface="Calibri"/>
              </a:rPr>
              <a:t> </a:t>
            </a:r>
            <a:r>
              <a:rPr lang="en-US" sz="3600" b="1" i="0" u="none" strike="noStrike" cap="none" dirty="0">
                <a:solidFill>
                  <a:srgbClr val="F15C24"/>
                </a:solidFill>
                <a:latin typeface="Calibri"/>
                <a:ea typeface="Calibri"/>
                <a:cs typeface="Calibri"/>
                <a:sym typeface="Calibri"/>
              </a:rPr>
              <a:t>(expenses)</a:t>
            </a:r>
            <a:endParaRPr sz="3600" b="0" dirty="0">
              <a:solidFill>
                <a:srgbClr val="666666"/>
              </a:solidFill>
            </a:endParaRPr>
          </a:p>
        </p:txBody>
      </p:sp>
      <p:sp>
        <p:nvSpPr>
          <p:cNvPr id="168" name="Google Shape;168;p24"/>
          <p:cNvSpPr txBox="1"/>
          <p:nvPr/>
        </p:nvSpPr>
        <p:spPr>
          <a:xfrm>
            <a:off x="889950" y="1391400"/>
            <a:ext cx="5341200" cy="58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4200" b="1" i="0" u="none" strike="noStrike" cap="none">
                <a:solidFill>
                  <a:srgbClr val="666666"/>
                </a:solidFill>
                <a:latin typeface="Calibri"/>
                <a:ea typeface="Calibri"/>
                <a:cs typeface="Calibri"/>
                <a:sym typeface="Calibri"/>
              </a:rPr>
              <a:t>Write It All </a:t>
            </a:r>
            <a:r>
              <a:rPr lang="en-US" sz="4200" b="1">
                <a:solidFill>
                  <a:srgbClr val="666666"/>
                </a:solidFill>
                <a:latin typeface="Calibri"/>
                <a:ea typeface="Calibri"/>
                <a:cs typeface="Calibri"/>
                <a:sym typeface="Calibri"/>
              </a:rPr>
              <a:t>D</a:t>
            </a:r>
            <a:r>
              <a:rPr lang="en-US" sz="4200" b="1" i="0" u="none" strike="noStrike" cap="none">
                <a:solidFill>
                  <a:srgbClr val="666666"/>
                </a:solidFill>
                <a:latin typeface="Calibri"/>
                <a:ea typeface="Calibri"/>
                <a:cs typeface="Calibri"/>
                <a:sym typeface="Calibri"/>
              </a:rPr>
              <a:t>own:</a:t>
            </a:r>
            <a:endParaRPr/>
          </a:p>
        </p:txBody>
      </p:sp>
      <p:sp>
        <p:nvSpPr>
          <p:cNvPr id="169" name="Google Shape;169;p2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10</a:t>
            </a:fld>
            <a:endParaRPr/>
          </a:p>
        </p:txBody>
      </p:sp>
      <p:sp>
        <p:nvSpPr>
          <p:cNvPr id="170" name="Google Shape;170;p24"/>
          <p:cNvSpPr txBox="1">
            <a:spLocks noGrp="1"/>
          </p:cNvSpPr>
          <p:nvPr>
            <p:ph type="ctrTitle"/>
          </p:nvPr>
        </p:nvSpPr>
        <p:spPr>
          <a:xfrm>
            <a:off x="889950" y="3604425"/>
            <a:ext cx="10082400" cy="783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50"/>
              <a:buFont typeface="Calibri"/>
              <a:buNone/>
            </a:pPr>
            <a:r>
              <a:rPr lang="en-US" sz="4200">
                <a:solidFill>
                  <a:srgbClr val="666666"/>
                </a:solidFill>
              </a:rPr>
              <a:t>Do the Math:</a:t>
            </a:r>
            <a:r>
              <a:rPr lang="en-US" sz="4200" b="1" i="0" u="none" strike="noStrike" cap="none">
                <a:solidFill>
                  <a:srgbClr val="666666"/>
                </a:solidFill>
                <a:latin typeface="Calibri"/>
                <a:ea typeface="Calibri"/>
                <a:cs typeface="Calibri"/>
                <a:sym typeface="Calibri"/>
              </a:rPr>
              <a:t> </a:t>
            </a:r>
            <a:endParaRPr/>
          </a:p>
        </p:txBody>
      </p:sp>
      <p:sp>
        <p:nvSpPr>
          <p:cNvPr id="171" name="Google Shape;171;p24"/>
          <p:cNvSpPr txBox="1"/>
          <p:nvPr/>
        </p:nvSpPr>
        <p:spPr>
          <a:xfrm>
            <a:off x="2043325" y="4312125"/>
            <a:ext cx="10224900" cy="13986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666666"/>
              </a:buClr>
              <a:buSzPts val="3600"/>
              <a:buFont typeface="Calibri"/>
              <a:buChar char="●"/>
            </a:pPr>
            <a:r>
              <a:rPr lang="en-US" sz="3600" b="1" i="0" u="none" strike="noStrike" cap="none">
                <a:solidFill>
                  <a:srgbClr val="F15C24"/>
                </a:solidFill>
                <a:latin typeface="Calibri"/>
                <a:ea typeface="Calibri"/>
                <a:cs typeface="Calibri"/>
                <a:sym typeface="Calibri"/>
              </a:rPr>
              <a:t>Add</a:t>
            </a:r>
            <a:r>
              <a:rPr lang="en-US" sz="3600" i="0" u="none" strike="noStrike" cap="none">
                <a:solidFill>
                  <a:srgbClr val="666666"/>
                </a:solidFill>
                <a:latin typeface="Calibri"/>
                <a:ea typeface="Calibri"/>
                <a:cs typeface="Calibri"/>
                <a:sym typeface="Calibri"/>
              </a:rPr>
              <a:t> up all the income.</a:t>
            </a:r>
            <a:r>
              <a:rPr lang="en-US" sz="3600">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Add</a:t>
            </a:r>
            <a:r>
              <a:rPr lang="en-US" sz="3600" i="0" u="none" strike="noStrike" cap="none">
                <a:solidFill>
                  <a:srgbClr val="666666"/>
                </a:solidFill>
                <a:latin typeface="Calibri"/>
                <a:ea typeface="Calibri"/>
                <a:cs typeface="Calibri"/>
                <a:sym typeface="Calibri"/>
              </a:rPr>
              <a:t> up all the expenses.</a:t>
            </a:r>
            <a:endParaRPr sz="3600">
              <a:latin typeface="Calibri"/>
              <a:ea typeface="Calibri"/>
              <a:cs typeface="Calibri"/>
              <a:sym typeface="Calibri"/>
            </a:endParaRPr>
          </a:p>
          <a:p>
            <a:pPr marL="457200" marR="0" lvl="0" indent="-457200" algn="l" rtl="0">
              <a:lnSpc>
                <a:spcPct val="100000"/>
              </a:lnSpc>
              <a:spcBef>
                <a:spcPts val="0"/>
              </a:spcBef>
              <a:spcAft>
                <a:spcPts val="0"/>
              </a:spcAft>
              <a:buClr>
                <a:srgbClr val="666666"/>
              </a:buClr>
              <a:buSzPts val="3600"/>
              <a:buFont typeface="Calibri"/>
              <a:buChar char="●"/>
            </a:pPr>
            <a:r>
              <a:rPr lang="en-US" sz="3600" b="1" i="0" u="none" strike="noStrike" cap="none">
                <a:solidFill>
                  <a:srgbClr val="F15C24"/>
                </a:solidFill>
                <a:latin typeface="Calibri"/>
                <a:ea typeface="Calibri"/>
                <a:cs typeface="Calibri"/>
                <a:sym typeface="Calibri"/>
              </a:rPr>
              <a:t>Subtract</a:t>
            </a:r>
            <a:r>
              <a:rPr lang="en-US" sz="3600" i="0" u="none" strike="noStrike" cap="none">
                <a:solidFill>
                  <a:srgbClr val="666666"/>
                </a:solidFill>
                <a:latin typeface="Calibri"/>
                <a:ea typeface="Calibri"/>
                <a:cs typeface="Calibri"/>
                <a:sym typeface="Calibri"/>
              </a:rPr>
              <a:t> expenses from income.</a:t>
            </a:r>
            <a:endParaRPr sz="36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Balance Income &amp; Expenses</a:t>
            </a:r>
            <a:endParaRPr>
              <a:solidFill>
                <a:srgbClr val="886789"/>
              </a:solidFill>
            </a:endParaRPr>
          </a:p>
        </p:txBody>
      </p:sp>
      <p:sp>
        <p:nvSpPr>
          <p:cNvPr id="177" name="Google Shape;177;p2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11</a:t>
            </a:fld>
            <a:endParaRPr/>
          </a:p>
        </p:txBody>
      </p:sp>
      <p:pic>
        <p:nvPicPr>
          <p:cNvPr id="178" name="Google Shape;178;p25"/>
          <p:cNvPicPr preferRelativeResize="0"/>
          <p:nvPr/>
        </p:nvPicPr>
        <p:blipFill>
          <a:blip r:embed="rId3">
            <a:alphaModFix/>
          </a:blip>
          <a:stretch>
            <a:fillRect/>
          </a:stretch>
        </p:blipFill>
        <p:spPr>
          <a:xfrm>
            <a:off x="6277400" y="1452037"/>
            <a:ext cx="3632700" cy="4255931"/>
          </a:xfrm>
          <a:prstGeom prst="rect">
            <a:avLst/>
          </a:prstGeom>
          <a:noFill/>
          <a:ln>
            <a:noFill/>
          </a:ln>
        </p:spPr>
      </p:pic>
      <p:sp>
        <p:nvSpPr>
          <p:cNvPr id="179" name="Google Shape;179;p25"/>
          <p:cNvSpPr/>
          <p:nvPr/>
        </p:nvSpPr>
        <p:spPr>
          <a:xfrm>
            <a:off x="6892393" y="5263186"/>
            <a:ext cx="2822700" cy="656100"/>
          </a:xfrm>
          <a:prstGeom prst="ellipse">
            <a:avLst/>
          </a:prstGeom>
          <a:noFill/>
          <a:ln w="38100" cap="flat" cmpd="sng">
            <a:solidFill>
              <a:srgbClr val="F15C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80" name="Google Shape;180;p25"/>
          <p:cNvPicPr preferRelativeResize="0"/>
          <p:nvPr/>
        </p:nvPicPr>
        <p:blipFill rotWithShape="1">
          <a:blip r:embed="rId4">
            <a:alphaModFix/>
          </a:blip>
          <a:srcRect r="15081" b="32478"/>
          <a:stretch/>
        </p:blipFill>
        <p:spPr>
          <a:xfrm>
            <a:off x="840125" y="1774225"/>
            <a:ext cx="4857550" cy="2221150"/>
          </a:xfrm>
          <a:prstGeom prst="rect">
            <a:avLst/>
          </a:prstGeom>
          <a:noFill/>
          <a:ln>
            <a:noFill/>
          </a:ln>
        </p:spPr>
      </p:pic>
      <p:sp>
        <p:nvSpPr>
          <p:cNvPr id="181" name="Google Shape;181;p25"/>
          <p:cNvSpPr/>
          <p:nvPr/>
        </p:nvSpPr>
        <p:spPr>
          <a:xfrm>
            <a:off x="2594113" y="3531704"/>
            <a:ext cx="2822700" cy="656100"/>
          </a:xfrm>
          <a:prstGeom prst="ellipse">
            <a:avLst/>
          </a:prstGeom>
          <a:noFill/>
          <a:ln w="38100" cap="flat" cmpd="sng">
            <a:solidFill>
              <a:srgbClr val="F15C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Balance Income &amp; Expenses</a:t>
            </a:r>
            <a:endParaRPr>
              <a:solidFill>
                <a:srgbClr val="886789"/>
              </a:solidFill>
            </a:endParaRPr>
          </a:p>
        </p:txBody>
      </p:sp>
      <p:sp>
        <p:nvSpPr>
          <p:cNvPr id="187" name="Google Shape;187;p26"/>
          <p:cNvSpPr/>
          <p:nvPr/>
        </p:nvSpPr>
        <p:spPr>
          <a:xfrm>
            <a:off x="2566975" y="1373675"/>
            <a:ext cx="3566700" cy="4353300"/>
          </a:xfrm>
          <a:prstGeom prst="upArrow">
            <a:avLst>
              <a:gd name="adj1" fmla="val 50000"/>
              <a:gd name="adj2" fmla="val 42641"/>
            </a:avLst>
          </a:prstGeom>
          <a:solidFill>
            <a:srgbClr val="A2B3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Increase</a:t>
            </a:r>
            <a:endParaRPr/>
          </a:p>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Income</a:t>
            </a:r>
            <a:endParaRPr/>
          </a:p>
        </p:txBody>
      </p:sp>
      <p:sp>
        <p:nvSpPr>
          <p:cNvPr id="188" name="Google Shape;188;p26"/>
          <p:cNvSpPr/>
          <p:nvPr/>
        </p:nvSpPr>
        <p:spPr>
          <a:xfrm>
            <a:off x="6671300" y="1465450"/>
            <a:ext cx="3474900" cy="4353300"/>
          </a:xfrm>
          <a:prstGeom prst="downArrow">
            <a:avLst>
              <a:gd name="adj1" fmla="val 50000"/>
              <a:gd name="adj2" fmla="val 43391"/>
            </a:avLst>
          </a:prstGeom>
          <a:solidFill>
            <a:srgbClr val="F15C2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Decrease Expenses</a:t>
            </a:r>
            <a:endParaRPr/>
          </a:p>
        </p:txBody>
      </p:sp>
      <p:sp>
        <p:nvSpPr>
          <p:cNvPr id="189" name="Google Shape;189;p2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Increasing Income</a:t>
            </a:r>
            <a:endParaRPr>
              <a:solidFill>
                <a:srgbClr val="886789"/>
              </a:solidFill>
            </a:endParaRPr>
          </a:p>
        </p:txBody>
      </p:sp>
      <p:sp>
        <p:nvSpPr>
          <p:cNvPr id="195" name="Google Shape;195;p27"/>
          <p:cNvSpPr txBox="1"/>
          <p:nvPr/>
        </p:nvSpPr>
        <p:spPr>
          <a:xfrm>
            <a:off x="3903837" y="5842925"/>
            <a:ext cx="3731100" cy="46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E9E9E"/>
              </a:buClr>
              <a:buSzPts val="250"/>
              <a:buFont typeface="Calibri"/>
              <a:buNone/>
            </a:pPr>
            <a:r>
              <a:rPr lang="en-US" sz="1000" b="0" i="0" u="none" strike="noStrike" cap="none" dirty="0">
                <a:solidFill>
                  <a:srgbClr val="9E9E9E"/>
                </a:solidFill>
                <a:latin typeface="Calibri"/>
                <a:ea typeface="Calibri"/>
                <a:cs typeface="Calibri"/>
                <a:sym typeface="Calibri"/>
              </a:rPr>
              <a:t>Data: 2021, College Board; Salary.com</a:t>
            </a:r>
            <a:endParaRPr lang="en-US" sz="1000" dirty="0"/>
          </a:p>
        </p:txBody>
      </p:sp>
      <p:sp>
        <p:nvSpPr>
          <p:cNvPr id="197" name="Google Shape;197;p2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13</a:t>
            </a:fld>
            <a:endParaRPr sz="1300" b="1">
              <a:solidFill>
                <a:srgbClr val="FFFFFF"/>
              </a:solidFill>
            </a:endParaRPr>
          </a:p>
        </p:txBody>
      </p:sp>
      <p:graphicFrame>
        <p:nvGraphicFramePr>
          <p:cNvPr id="4" name="Chart 3">
            <a:extLst>
              <a:ext uri="{FF2B5EF4-FFF2-40B4-BE49-F238E27FC236}">
                <a16:creationId xmlns:a16="http://schemas.microsoft.com/office/drawing/2014/main" id="{3C0BB19D-7B4B-13C8-8658-B43ADF30F008}"/>
              </a:ext>
            </a:extLst>
          </p:cNvPr>
          <p:cNvGraphicFramePr>
            <a:graphicFrameLocks/>
          </p:cNvGraphicFramePr>
          <p:nvPr>
            <p:extLst>
              <p:ext uri="{D42A27DB-BD31-4B8C-83A1-F6EECF244321}">
                <p14:modId xmlns:p14="http://schemas.microsoft.com/office/powerpoint/2010/main" val="708480853"/>
              </p:ext>
            </p:extLst>
          </p:nvPr>
        </p:nvGraphicFramePr>
        <p:xfrm>
          <a:off x="2113808" y="1092529"/>
          <a:ext cx="7920154" cy="44888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Putting It All Together</a:t>
            </a:r>
            <a:endParaRPr>
              <a:solidFill>
                <a:srgbClr val="886789"/>
              </a:solidFill>
            </a:endParaRPr>
          </a:p>
        </p:txBody>
      </p:sp>
      <p:sp>
        <p:nvSpPr>
          <p:cNvPr id="203" name="Google Shape;203;p2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14</a:t>
            </a:fld>
            <a:endParaRPr/>
          </a:p>
        </p:txBody>
      </p:sp>
      <p:pic>
        <p:nvPicPr>
          <p:cNvPr id="204" name="Google Shape;204;p28"/>
          <p:cNvPicPr preferRelativeResize="0"/>
          <p:nvPr/>
        </p:nvPicPr>
        <p:blipFill>
          <a:blip r:embed="rId3">
            <a:alphaModFix/>
          </a:blip>
          <a:stretch>
            <a:fillRect/>
          </a:stretch>
        </p:blipFill>
        <p:spPr>
          <a:xfrm>
            <a:off x="9193273" y="2161325"/>
            <a:ext cx="1993600" cy="1993600"/>
          </a:xfrm>
          <a:prstGeom prst="rect">
            <a:avLst/>
          </a:prstGeom>
          <a:noFill/>
          <a:ln>
            <a:noFill/>
          </a:ln>
        </p:spPr>
      </p:pic>
      <p:pic>
        <p:nvPicPr>
          <p:cNvPr id="205" name="Google Shape;205;p28"/>
          <p:cNvPicPr preferRelativeResize="0"/>
          <p:nvPr/>
        </p:nvPicPr>
        <p:blipFill>
          <a:blip r:embed="rId4">
            <a:alphaModFix/>
          </a:blip>
          <a:stretch>
            <a:fillRect/>
          </a:stretch>
        </p:blipFill>
        <p:spPr>
          <a:xfrm>
            <a:off x="1140850" y="2161325"/>
            <a:ext cx="1993600" cy="1993600"/>
          </a:xfrm>
          <a:prstGeom prst="rect">
            <a:avLst/>
          </a:prstGeom>
          <a:noFill/>
          <a:ln>
            <a:noFill/>
          </a:ln>
        </p:spPr>
      </p:pic>
      <p:pic>
        <p:nvPicPr>
          <p:cNvPr id="206" name="Google Shape;206;p28"/>
          <p:cNvPicPr preferRelativeResize="0"/>
          <p:nvPr/>
        </p:nvPicPr>
        <p:blipFill>
          <a:blip r:embed="rId5">
            <a:alphaModFix/>
          </a:blip>
          <a:stretch>
            <a:fillRect/>
          </a:stretch>
        </p:blipFill>
        <p:spPr>
          <a:xfrm>
            <a:off x="3824991" y="2161325"/>
            <a:ext cx="1993600" cy="1993600"/>
          </a:xfrm>
          <a:prstGeom prst="rect">
            <a:avLst/>
          </a:prstGeom>
          <a:noFill/>
          <a:ln>
            <a:noFill/>
          </a:ln>
        </p:spPr>
      </p:pic>
      <p:pic>
        <p:nvPicPr>
          <p:cNvPr id="207" name="Google Shape;207;p28"/>
          <p:cNvPicPr preferRelativeResize="0"/>
          <p:nvPr/>
        </p:nvPicPr>
        <p:blipFill>
          <a:blip r:embed="rId6">
            <a:alphaModFix/>
          </a:blip>
          <a:stretch>
            <a:fillRect/>
          </a:stretch>
        </p:blipFill>
        <p:spPr>
          <a:xfrm>
            <a:off x="6509132" y="2161325"/>
            <a:ext cx="1993600" cy="199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The Road </a:t>
            </a:r>
            <a:r>
              <a:rPr lang="en-US">
                <a:solidFill>
                  <a:srgbClr val="886789"/>
                </a:solidFill>
              </a:rPr>
              <a:t>to Financial Independence</a:t>
            </a:r>
            <a:endParaRPr>
              <a:solidFill>
                <a:srgbClr val="886789"/>
              </a:solidFill>
            </a:endParaRPr>
          </a:p>
        </p:txBody>
      </p:sp>
      <p:sp>
        <p:nvSpPr>
          <p:cNvPr id="213" name="Google Shape;213;p2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15</a:t>
            </a:fld>
            <a:endParaRPr/>
          </a:p>
        </p:txBody>
      </p:sp>
      <p:grpSp>
        <p:nvGrpSpPr>
          <p:cNvPr id="214" name="Google Shape;214;p29"/>
          <p:cNvGrpSpPr/>
          <p:nvPr/>
        </p:nvGrpSpPr>
        <p:grpSpPr>
          <a:xfrm>
            <a:off x="1072025" y="1497200"/>
            <a:ext cx="10855598" cy="4025625"/>
            <a:chOff x="1072025" y="1497200"/>
            <a:chExt cx="10855598" cy="4025625"/>
          </a:xfrm>
        </p:grpSpPr>
        <p:pic>
          <p:nvPicPr>
            <p:cNvPr id="215" name="Google Shape;215;p29"/>
            <p:cNvPicPr preferRelativeResize="0"/>
            <p:nvPr/>
          </p:nvPicPr>
          <p:blipFill rotWithShape="1">
            <a:blip r:embed="rId3">
              <a:alphaModFix/>
            </a:blip>
            <a:srcRect/>
            <a:stretch/>
          </p:blipFill>
          <p:spPr>
            <a:xfrm>
              <a:off x="1072025" y="1497200"/>
              <a:ext cx="10855598" cy="4025625"/>
            </a:xfrm>
            <a:prstGeom prst="rect">
              <a:avLst/>
            </a:prstGeom>
            <a:noFill/>
            <a:ln>
              <a:noFill/>
            </a:ln>
          </p:spPr>
        </p:pic>
        <p:pic>
          <p:nvPicPr>
            <p:cNvPr id="216" name="Google Shape;216;p29"/>
            <p:cNvPicPr preferRelativeResize="0"/>
            <p:nvPr/>
          </p:nvPicPr>
          <p:blipFill>
            <a:blip r:embed="rId4">
              <a:alphaModFix/>
            </a:blip>
            <a:stretch>
              <a:fillRect/>
            </a:stretch>
          </p:blipFill>
          <p:spPr>
            <a:xfrm>
              <a:off x="3339275" y="2664300"/>
              <a:ext cx="1354700" cy="2106050"/>
            </a:xfrm>
            <a:prstGeom prst="rect">
              <a:avLst/>
            </a:prstGeom>
            <a:noFill/>
            <a:ln>
              <a:noFill/>
            </a:ln>
          </p:spPr>
        </p:pic>
        <p:pic>
          <p:nvPicPr>
            <p:cNvPr id="217" name="Google Shape;217;p29"/>
            <p:cNvPicPr preferRelativeResize="0"/>
            <p:nvPr/>
          </p:nvPicPr>
          <p:blipFill>
            <a:blip r:embed="rId5">
              <a:alphaModFix/>
            </a:blip>
            <a:stretch>
              <a:fillRect/>
            </a:stretch>
          </p:blipFill>
          <p:spPr>
            <a:xfrm>
              <a:off x="1194742" y="1779342"/>
              <a:ext cx="731700" cy="1057258"/>
            </a:xfrm>
            <a:prstGeom prst="rect">
              <a:avLst/>
            </a:prstGeom>
            <a:noFill/>
            <a:ln>
              <a:noFill/>
            </a:ln>
          </p:spPr>
        </p:pic>
        <p:pic>
          <p:nvPicPr>
            <p:cNvPr id="218" name="Google Shape;218;p29"/>
            <p:cNvPicPr preferRelativeResize="0"/>
            <p:nvPr/>
          </p:nvPicPr>
          <p:blipFill>
            <a:blip r:embed="rId5">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Proceed with Caution</a:t>
            </a:r>
            <a:endParaRPr>
              <a:solidFill>
                <a:srgbClr val="886789"/>
              </a:solidFill>
            </a:endParaRPr>
          </a:p>
        </p:txBody>
      </p:sp>
      <p:sp>
        <p:nvSpPr>
          <p:cNvPr id="224" name="Google Shape;224;p3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16</a:t>
            </a:fld>
            <a:endParaRPr/>
          </a:p>
        </p:txBody>
      </p:sp>
      <p:grpSp>
        <p:nvGrpSpPr>
          <p:cNvPr id="225" name="Google Shape;225;p30"/>
          <p:cNvGrpSpPr/>
          <p:nvPr/>
        </p:nvGrpSpPr>
        <p:grpSpPr>
          <a:xfrm>
            <a:off x="1059725" y="1393900"/>
            <a:ext cx="10754549" cy="4094700"/>
            <a:chOff x="1059725" y="1393900"/>
            <a:chExt cx="10754549" cy="4094700"/>
          </a:xfrm>
        </p:grpSpPr>
        <p:pic>
          <p:nvPicPr>
            <p:cNvPr id="226" name="Google Shape;226;p30"/>
            <p:cNvPicPr preferRelativeResize="0"/>
            <p:nvPr/>
          </p:nvPicPr>
          <p:blipFill rotWithShape="1">
            <a:blip r:embed="rId3">
              <a:alphaModFix/>
            </a:blip>
            <a:srcRect l="1028" r="1028"/>
            <a:stretch/>
          </p:blipFill>
          <p:spPr>
            <a:xfrm>
              <a:off x="1059725" y="1393900"/>
              <a:ext cx="10754549" cy="4071700"/>
            </a:xfrm>
            <a:prstGeom prst="rect">
              <a:avLst/>
            </a:prstGeom>
            <a:noFill/>
            <a:ln>
              <a:noFill/>
            </a:ln>
          </p:spPr>
        </p:pic>
        <p:pic>
          <p:nvPicPr>
            <p:cNvPr id="227" name="Google Shape;227;p30"/>
            <p:cNvPicPr preferRelativeResize="0"/>
            <p:nvPr/>
          </p:nvPicPr>
          <p:blipFill>
            <a:blip r:embed="rId4">
              <a:alphaModFix/>
            </a:blip>
            <a:stretch>
              <a:fillRect/>
            </a:stretch>
          </p:blipFill>
          <p:spPr>
            <a:xfrm>
              <a:off x="4125400" y="2281975"/>
              <a:ext cx="1143000" cy="2295525"/>
            </a:xfrm>
            <a:prstGeom prst="rect">
              <a:avLst/>
            </a:prstGeom>
            <a:noFill/>
            <a:ln>
              <a:noFill/>
            </a:ln>
          </p:spPr>
        </p:pic>
        <p:pic>
          <p:nvPicPr>
            <p:cNvPr id="228" name="Google Shape;228;p30"/>
            <p:cNvPicPr preferRelativeResize="0"/>
            <p:nvPr/>
          </p:nvPicPr>
          <p:blipFill>
            <a:blip r:embed="rId5">
              <a:alphaModFix/>
            </a:blip>
            <a:stretch>
              <a:fillRect/>
            </a:stretch>
          </p:blipFill>
          <p:spPr>
            <a:xfrm>
              <a:off x="7852988" y="1808688"/>
              <a:ext cx="1990725" cy="1495425"/>
            </a:xfrm>
            <a:prstGeom prst="rect">
              <a:avLst/>
            </a:prstGeom>
            <a:noFill/>
            <a:ln>
              <a:noFill/>
            </a:ln>
          </p:spPr>
        </p:pic>
        <p:pic>
          <p:nvPicPr>
            <p:cNvPr id="229" name="Google Shape;229;p30"/>
            <p:cNvPicPr preferRelativeResize="0"/>
            <p:nvPr/>
          </p:nvPicPr>
          <p:blipFill>
            <a:blip r:embed="rId6">
              <a:alphaModFix/>
            </a:blip>
            <a:stretch>
              <a:fillRect/>
            </a:stretch>
          </p:blipFill>
          <p:spPr>
            <a:xfrm>
              <a:off x="1194742" y="1779342"/>
              <a:ext cx="731700" cy="1057258"/>
            </a:xfrm>
            <a:prstGeom prst="rect">
              <a:avLst/>
            </a:prstGeom>
            <a:noFill/>
            <a:ln>
              <a:noFill/>
            </a:ln>
          </p:spPr>
        </p:pic>
        <p:pic>
          <p:nvPicPr>
            <p:cNvPr id="230" name="Google Shape;230;p30"/>
            <p:cNvPicPr preferRelativeResize="0"/>
            <p:nvPr/>
          </p:nvPicPr>
          <p:blipFill>
            <a:blip r:embed="rId6">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6891-5FA2-31AF-775D-927607946FB0}"/>
              </a:ext>
            </a:extLst>
          </p:cNvPr>
          <p:cNvSpPr>
            <a:spLocks noGrp="1"/>
          </p:cNvSpPr>
          <p:nvPr>
            <p:ph type="ctrTitle"/>
          </p:nvPr>
        </p:nvSpPr>
        <p:spPr/>
        <p:txBody>
          <a:bodyPr/>
          <a:lstStyle/>
          <a:p>
            <a:r>
              <a:rPr lang="en-US" dirty="0"/>
              <a:t>Payment Apps</a:t>
            </a:r>
          </a:p>
        </p:txBody>
      </p:sp>
      <p:sp>
        <p:nvSpPr>
          <p:cNvPr id="3" name="Slide Number Placeholder 2">
            <a:extLst>
              <a:ext uri="{FF2B5EF4-FFF2-40B4-BE49-F238E27FC236}">
                <a16:creationId xmlns:a16="http://schemas.microsoft.com/office/drawing/2014/main" id="{1130318F-24D6-BAEB-314C-BE39F523BC7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sp>
        <p:nvSpPr>
          <p:cNvPr id="4" name="Google Shape;238;p31">
            <a:extLst>
              <a:ext uri="{FF2B5EF4-FFF2-40B4-BE49-F238E27FC236}">
                <a16:creationId xmlns:a16="http://schemas.microsoft.com/office/drawing/2014/main" id="{CFC83022-1741-556A-748E-3916AFBA6E08}"/>
              </a:ext>
            </a:extLst>
          </p:cNvPr>
          <p:cNvSpPr txBox="1">
            <a:spLocks/>
          </p:cNvSpPr>
          <p:nvPr/>
        </p:nvSpPr>
        <p:spPr>
          <a:xfrm>
            <a:off x="853500" y="34290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3600" dirty="0">
                <a:solidFill>
                  <a:srgbClr val="666666"/>
                </a:solidFill>
              </a:rPr>
              <a:t>Payment Apps allow for quick and easy payments to people and some businesses</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Theses apps can be used to split lunch with a friend or pay for a service</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Can be used like a checking account</a:t>
            </a:r>
            <a:endParaRPr lang="en-US" sz="3600" dirty="0">
              <a:solidFill>
                <a:srgbClr val="F15C24"/>
              </a:solidFill>
            </a:endParaRPr>
          </a:p>
        </p:txBody>
      </p:sp>
    </p:spTree>
    <p:extLst>
      <p:ext uri="{BB962C8B-B14F-4D97-AF65-F5344CB8AC3E}">
        <p14:creationId xmlns:p14="http://schemas.microsoft.com/office/powerpoint/2010/main" val="327643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C31D-35C0-49C3-98E2-0CC6FD93AFC0}"/>
              </a:ext>
            </a:extLst>
          </p:cNvPr>
          <p:cNvSpPr>
            <a:spLocks noGrp="1"/>
          </p:cNvSpPr>
          <p:nvPr>
            <p:ph type="ctrTitle"/>
          </p:nvPr>
        </p:nvSpPr>
        <p:spPr/>
        <p:txBody>
          <a:bodyPr/>
          <a:lstStyle/>
          <a:p>
            <a:r>
              <a:rPr lang="en-US" dirty="0"/>
              <a:t>What Payment App is the Best?</a:t>
            </a:r>
          </a:p>
        </p:txBody>
      </p:sp>
      <p:sp>
        <p:nvSpPr>
          <p:cNvPr id="3" name="Slide Number Placeholder 2">
            <a:extLst>
              <a:ext uri="{FF2B5EF4-FFF2-40B4-BE49-F238E27FC236}">
                <a16:creationId xmlns:a16="http://schemas.microsoft.com/office/drawing/2014/main" id="{F7103880-7368-EEF2-6D42-EAD17A12C46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sp>
        <p:nvSpPr>
          <p:cNvPr id="7" name="Google Shape;159;p23">
            <a:extLst>
              <a:ext uri="{FF2B5EF4-FFF2-40B4-BE49-F238E27FC236}">
                <a16:creationId xmlns:a16="http://schemas.microsoft.com/office/drawing/2014/main" id="{0E599844-2AA6-23CC-F101-A801E50CAED5}"/>
              </a:ext>
            </a:extLst>
          </p:cNvPr>
          <p:cNvSpPr txBox="1"/>
          <p:nvPr/>
        </p:nvSpPr>
        <p:spPr>
          <a:xfrm>
            <a:off x="889962" y="1178433"/>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ea typeface="Calibri"/>
                <a:cs typeface="Calibri"/>
                <a:sym typeface="Calibri"/>
              </a:rPr>
              <a:t>There are a variety of apps: Venmo, </a:t>
            </a:r>
            <a:r>
              <a:rPr lang="en-US" sz="3600" b="1" dirty="0" err="1">
                <a:solidFill>
                  <a:srgbClr val="666666"/>
                </a:solidFill>
                <a:latin typeface="Calibri"/>
                <a:cs typeface="Calibri"/>
                <a:sym typeface="Calibri"/>
              </a:rPr>
              <a:t>Paypal</a:t>
            </a:r>
            <a:r>
              <a:rPr lang="en-US" sz="3600" b="1" dirty="0">
                <a:solidFill>
                  <a:srgbClr val="666666"/>
                </a:solidFill>
                <a:latin typeface="Calibri"/>
                <a:cs typeface="Calibri"/>
                <a:sym typeface="Calibri"/>
              </a:rPr>
              <a:t>, Cash App, </a:t>
            </a:r>
            <a:r>
              <a:rPr lang="en-US" sz="3600" b="1" dirty="0" err="1">
                <a:solidFill>
                  <a:srgbClr val="666666"/>
                </a:solidFill>
                <a:latin typeface="Calibri"/>
                <a:cs typeface="Calibri"/>
                <a:sym typeface="Calibri"/>
              </a:rPr>
              <a:t>Zelle</a:t>
            </a:r>
            <a:r>
              <a:rPr lang="en-US" sz="3600" b="1" dirty="0">
                <a:solidFill>
                  <a:srgbClr val="666666"/>
                </a:solidFill>
                <a:latin typeface="Calibri"/>
                <a:cs typeface="Calibri"/>
                <a:sym typeface="Calibri"/>
              </a:rPr>
              <a:t>, Google Pay/Apple Pay</a:t>
            </a:r>
          </a:p>
          <a:p>
            <a:pPr marL="457200" marR="0" lvl="0" indent="-76200" algn="l" rtl="0">
              <a:lnSpc>
                <a:spcPct val="100000"/>
              </a:lnSpc>
              <a:spcBef>
                <a:spcPts val="0"/>
              </a:spcBef>
              <a:spcAft>
                <a:spcPts val="0"/>
              </a:spcAft>
              <a:buClr>
                <a:schemeClr val="dk1"/>
              </a:buClr>
              <a:buSzPts val="1050"/>
              <a:buFont typeface="Arial"/>
              <a:buNone/>
            </a:pPr>
            <a:endParaRPr lang="en-US" sz="36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cs typeface="Calibri"/>
                <a:sym typeface="Calibri"/>
              </a:rPr>
              <a:t>Send money instantly </a:t>
            </a:r>
          </a:p>
          <a:p>
            <a:pPr marL="457200" marR="0" lvl="0" indent="-76200" algn="l" rtl="0">
              <a:lnSpc>
                <a:spcPct val="100000"/>
              </a:lnSpc>
              <a:spcBef>
                <a:spcPts val="0"/>
              </a:spcBef>
              <a:spcAft>
                <a:spcPts val="0"/>
              </a:spcAft>
              <a:buClr>
                <a:schemeClr val="dk1"/>
              </a:buClr>
              <a:buSzPts val="1050"/>
              <a:buFont typeface="Arial"/>
              <a:buNone/>
            </a:pPr>
            <a:endParaRPr lang="en-US" sz="36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cs typeface="Calibri"/>
                <a:sym typeface="Calibri"/>
              </a:rPr>
              <a:t>Fees associated with instant withdraws</a:t>
            </a:r>
          </a:p>
          <a:p>
            <a:pPr marL="457200" marR="0" lvl="0" indent="-76200" algn="l" rtl="0">
              <a:lnSpc>
                <a:spcPct val="100000"/>
              </a:lnSpc>
              <a:spcBef>
                <a:spcPts val="0"/>
              </a:spcBef>
              <a:spcAft>
                <a:spcPts val="0"/>
              </a:spcAft>
              <a:buClr>
                <a:schemeClr val="dk1"/>
              </a:buClr>
              <a:buSzPts val="1050"/>
              <a:buFont typeface="Arial"/>
              <a:buNone/>
            </a:pPr>
            <a:endParaRPr lang="en-US" sz="42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endParaRPr lang="en-US" sz="4200" b="1" dirty="0">
              <a:solidFill>
                <a:srgbClr val="666666"/>
              </a:solidFill>
              <a:latin typeface="Calibri"/>
              <a:cs typeface="Calibri"/>
              <a:sym typeface="Calibri"/>
            </a:endParaRPr>
          </a:p>
        </p:txBody>
      </p:sp>
    </p:spTree>
    <p:extLst>
      <p:ext uri="{BB962C8B-B14F-4D97-AF65-F5344CB8AC3E}">
        <p14:creationId xmlns:p14="http://schemas.microsoft.com/office/powerpoint/2010/main" val="216338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673-EA87-B0EA-A98E-5D0EA9C02D95}"/>
              </a:ext>
            </a:extLst>
          </p:cNvPr>
          <p:cNvSpPr>
            <a:spLocks noGrp="1"/>
          </p:cNvSpPr>
          <p:nvPr>
            <p:ph type="ctrTitle"/>
          </p:nvPr>
        </p:nvSpPr>
        <p:spPr/>
        <p:txBody>
          <a:bodyPr/>
          <a:lstStyle/>
          <a:p>
            <a:r>
              <a:rPr lang="en-US" dirty="0"/>
              <a:t>Safety of Payment Apps</a:t>
            </a:r>
          </a:p>
        </p:txBody>
      </p:sp>
      <p:sp>
        <p:nvSpPr>
          <p:cNvPr id="3" name="Slide Number Placeholder 2">
            <a:extLst>
              <a:ext uri="{FF2B5EF4-FFF2-40B4-BE49-F238E27FC236}">
                <a16:creationId xmlns:a16="http://schemas.microsoft.com/office/drawing/2014/main" id="{F34D5EB9-F7B6-AFD0-2BEB-635174C5CC3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
        <p:nvSpPr>
          <p:cNvPr id="6" name="Google Shape;238;p31">
            <a:extLst>
              <a:ext uri="{FF2B5EF4-FFF2-40B4-BE49-F238E27FC236}">
                <a16:creationId xmlns:a16="http://schemas.microsoft.com/office/drawing/2014/main" id="{D35EBD31-2568-8034-06A2-AAB603A1A19B}"/>
              </a:ext>
            </a:extLst>
          </p:cNvPr>
          <p:cNvSpPr txBox="1">
            <a:spLocks/>
          </p:cNvSpPr>
          <p:nvPr/>
        </p:nvSpPr>
        <p:spPr>
          <a:xfrm>
            <a:off x="855250" y="34290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3600" dirty="0">
                <a:solidFill>
                  <a:srgbClr val="666666"/>
                </a:solidFill>
              </a:rPr>
              <a:t>Payment apps encrypt or shield your financial information</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Beware of fraudulent requests for payment</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Banks and credit unions are not responsible for money lost in payment app scams</a:t>
            </a:r>
            <a:endParaRPr lang="en-US" sz="3600" dirty="0">
              <a:solidFill>
                <a:srgbClr val="F15C24"/>
              </a:solidFill>
            </a:endParaRPr>
          </a:p>
        </p:txBody>
      </p:sp>
    </p:spTree>
    <p:extLst>
      <p:ext uri="{BB962C8B-B14F-4D97-AF65-F5344CB8AC3E}">
        <p14:creationId xmlns:p14="http://schemas.microsoft.com/office/powerpoint/2010/main" val="237260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t>Planning a Trip</a:t>
            </a:r>
            <a:endParaRPr dirty="0">
              <a:solidFill>
                <a:srgbClr val="886789"/>
              </a:solidFill>
            </a:endParaRPr>
          </a:p>
        </p:txBody>
      </p:sp>
      <p:sp>
        <p:nvSpPr>
          <p:cNvPr id="95" name="Google Shape;95;p1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a:t>
            </a:fld>
            <a:endParaRPr/>
          </a:p>
        </p:txBody>
      </p:sp>
      <p:pic>
        <p:nvPicPr>
          <p:cNvPr id="96" name="Google Shape;96;p16"/>
          <p:cNvPicPr preferRelativeResize="0"/>
          <p:nvPr/>
        </p:nvPicPr>
        <p:blipFill rotWithShape="1">
          <a:blip r:embed="rId3">
            <a:alphaModFix/>
          </a:blip>
          <a:srcRect/>
          <a:stretch/>
        </p:blipFill>
        <p:spPr>
          <a:xfrm>
            <a:off x="1072025" y="1539175"/>
            <a:ext cx="10855613" cy="402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C60C-58F7-326A-238E-F93A1071BBE9}"/>
              </a:ext>
            </a:extLst>
          </p:cNvPr>
          <p:cNvSpPr>
            <a:spLocks noGrp="1"/>
          </p:cNvSpPr>
          <p:nvPr>
            <p:ph type="ctrTitle"/>
          </p:nvPr>
        </p:nvSpPr>
        <p:spPr/>
        <p:txBody>
          <a:bodyPr/>
          <a:lstStyle/>
          <a:p>
            <a:r>
              <a:rPr lang="en-US" dirty="0"/>
              <a:t>Safeguards When Using Payment Apps</a:t>
            </a:r>
          </a:p>
        </p:txBody>
      </p:sp>
      <p:sp>
        <p:nvSpPr>
          <p:cNvPr id="3" name="Slide Number Placeholder 2">
            <a:extLst>
              <a:ext uri="{FF2B5EF4-FFF2-40B4-BE49-F238E27FC236}">
                <a16:creationId xmlns:a16="http://schemas.microsoft.com/office/drawing/2014/main" id="{1D3B044E-1197-17C2-90C3-D3D9E1527C3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sp>
        <p:nvSpPr>
          <p:cNvPr id="4" name="Google Shape;238;p31">
            <a:extLst>
              <a:ext uri="{FF2B5EF4-FFF2-40B4-BE49-F238E27FC236}">
                <a16:creationId xmlns:a16="http://schemas.microsoft.com/office/drawing/2014/main" id="{C38A2A1C-F7B2-E5BE-8548-D151370436EE}"/>
              </a:ext>
            </a:extLst>
          </p:cNvPr>
          <p:cNvSpPr txBox="1">
            <a:spLocks/>
          </p:cNvSpPr>
          <p:nvPr/>
        </p:nvSpPr>
        <p:spPr>
          <a:xfrm>
            <a:off x="853500" y="42381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2800" dirty="0">
                <a:solidFill>
                  <a:srgbClr val="666666"/>
                </a:solidFill>
              </a:rPr>
              <a:t>1. Make your cell phone is secure by locking your screen, use a strong passcode, and use the biometrics available</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2. Use all the safety features offered through the payment app</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3. Get notifications for every transaction</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4. Only pay and receive money with people you know</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5. Don’t open suspicious emails, links, or attachments</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6. Make payments carefully</a:t>
            </a:r>
          </a:p>
        </p:txBody>
      </p:sp>
    </p:spTree>
    <p:extLst>
      <p:ext uri="{BB962C8B-B14F-4D97-AF65-F5344CB8AC3E}">
        <p14:creationId xmlns:p14="http://schemas.microsoft.com/office/powerpoint/2010/main" val="358421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C60C-58F7-326A-238E-F93A1071BBE9}"/>
              </a:ext>
            </a:extLst>
          </p:cNvPr>
          <p:cNvSpPr>
            <a:spLocks noGrp="1"/>
          </p:cNvSpPr>
          <p:nvPr>
            <p:ph type="ctrTitle"/>
          </p:nvPr>
        </p:nvSpPr>
        <p:spPr>
          <a:xfrm>
            <a:off x="1524000" y="474229"/>
            <a:ext cx="9144000" cy="861600"/>
          </a:xfrm>
        </p:spPr>
        <p:txBody>
          <a:bodyPr/>
          <a:lstStyle/>
          <a:p>
            <a:pPr algn="ctr"/>
            <a:r>
              <a:rPr lang="en-US" sz="4000" dirty="0">
                <a:latin typeface="Calibri" panose="020F0502020204030204" pitchFamily="34" charset="0"/>
                <a:cs typeface="Calibri" panose="020F0502020204030204" pitchFamily="34" charset="0"/>
              </a:rPr>
              <a:t>CRYPTOCURRENCY</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(“CRYPTO”)</a:t>
            </a:r>
            <a:endParaRPr lang="en-US" dirty="0"/>
          </a:p>
        </p:txBody>
      </p:sp>
      <p:sp>
        <p:nvSpPr>
          <p:cNvPr id="3" name="Slide Number Placeholder 2">
            <a:extLst>
              <a:ext uri="{FF2B5EF4-FFF2-40B4-BE49-F238E27FC236}">
                <a16:creationId xmlns:a16="http://schemas.microsoft.com/office/drawing/2014/main" id="{1D3B044E-1197-17C2-90C3-D3D9E1527C3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sp>
        <p:nvSpPr>
          <p:cNvPr id="6" name="TextBox 5">
            <a:extLst>
              <a:ext uri="{FF2B5EF4-FFF2-40B4-BE49-F238E27FC236}">
                <a16:creationId xmlns:a16="http://schemas.microsoft.com/office/drawing/2014/main" id="{F34DCC1F-BD20-F112-95C7-9862576AD759}"/>
              </a:ext>
            </a:extLst>
          </p:cNvPr>
          <p:cNvSpPr txBox="1"/>
          <p:nvPr/>
        </p:nvSpPr>
        <p:spPr>
          <a:xfrm>
            <a:off x="723970" y="1536771"/>
            <a:ext cx="10126716" cy="738664"/>
          </a:xfrm>
          <a:prstGeom prst="rect">
            <a:avLst/>
          </a:prstGeom>
          <a:noFill/>
        </p:spPr>
        <p:txBody>
          <a:bodyPr wrap="square">
            <a:spAutoFit/>
          </a:bodyPr>
          <a:lstStyle/>
          <a:p>
            <a:r>
              <a:rPr lang="en-US" sz="2800" dirty="0">
                <a:solidFill>
                  <a:srgbClr val="666666"/>
                </a:solidFill>
                <a:latin typeface="Calibri" panose="020F0502020204030204" pitchFamily="34" charset="0"/>
                <a:cs typeface="Calibri" panose="020F0502020204030204" pitchFamily="34" charset="0"/>
              </a:rPr>
              <a:t>Crypto sounds exciting and trendy.  But Crypto has two serious risks: </a:t>
            </a:r>
          </a:p>
          <a:p>
            <a:r>
              <a:rPr lang="en-US" sz="1400" dirty="0"/>
              <a:t>.</a:t>
            </a:r>
            <a:endParaRPr lang="en-US" dirty="0"/>
          </a:p>
        </p:txBody>
      </p:sp>
      <p:sp>
        <p:nvSpPr>
          <p:cNvPr id="7" name="Text Placeholder 2">
            <a:extLst>
              <a:ext uri="{FF2B5EF4-FFF2-40B4-BE49-F238E27FC236}">
                <a16:creationId xmlns:a16="http://schemas.microsoft.com/office/drawing/2014/main" id="{99DCB9AC-388C-741D-8412-2DBA99FCA3A0}"/>
              </a:ext>
            </a:extLst>
          </p:cNvPr>
          <p:cNvSpPr txBox="1">
            <a:spLocks/>
          </p:cNvSpPr>
          <p:nvPr/>
        </p:nvSpPr>
        <p:spPr>
          <a:xfrm>
            <a:off x="914400" y="2472909"/>
            <a:ext cx="5181600" cy="435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666666"/>
                </a:solidFill>
                <a:latin typeface="Calibri" panose="020F0502020204030204" pitchFamily="34" charset="0"/>
                <a:ea typeface="Calibri" panose="020F0502020204030204" pitchFamily="34" charset="0"/>
                <a:cs typeface="Calibri" panose="020F0502020204030204" pitchFamily="34" charset="0"/>
              </a:rPr>
              <a:t>The value of the bit coin can go up and can also go down.  The money invested in bit coin can drop to a fraction of what was invested. If savings are necessary for school or buying a house or a case, consider a safer investment such as a money market account where the value does not vary as much.</a:t>
            </a:r>
          </a:p>
          <a:p>
            <a:endParaRPr lang="en-US" dirty="0"/>
          </a:p>
        </p:txBody>
      </p:sp>
      <p:sp>
        <p:nvSpPr>
          <p:cNvPr id="8" name="Text Placeholder 3">
            <a:extLst>
              <a:ext uri="{FF2B5EF4-FFF2-40B4-BE49-F238E27FC236}">
                <a16:creationId xmlns:a16="http://schemas.microsoft.com/office/drawing/2014/main" id="{DD4020C9-6C55-FC3F-CE28-974A8F51D0CF}"/>
              </a:ext>
            </a:extLst>
          </p:cNvPr>
          <p:cNvSpPr txBox="1">
            <a:spLocks/>
          </p:cNvSpPr>
          <p:nvPr/>
        </p:nvSpPr>
        <p:spPr>
          <a:xfrm>
            <a:off x="6498021" y="2464301"/>
            <a:ext cx="5181600" cy="435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666666"/>
                </a:solidFill>
                <a:latin typeface="Calibri" panose="020F0502020204030204" pitchFamily="34" charset="0"/>
                <a:ea typeface="Calibri" panose="020F0502020204030204" pitchFamily="34" charset="0"/>
                <a:cs typeface="Calibri" panose="020F0502020204030204" pitchFamily="34" charset="0"/>
              </a:rPr>
              <a:t>Most people buy Crypto though an exchange which is unregulated.  A fraudulent exchange is less restricted in how it operates and could use your money for other purposes so that it is no longer available when you want to cash it out.  This has happened in many high-profile cases. </a:t>
            </a:r>
          </a:p>
          <a:p>
            <a:endParaRPr lang="en-US" dirty="0"/>
          </a:p>
        </p:txBody>
      </p:sp>
    </p:spTree>
    <p:extLst>
      <p:ext uri="{BB962C8B-B14F-4D97-AF65-F5344CB8AC3E}">
        <p14:creationId xmlns:p14="http://schemas.microsoft.com/office/powerpoint/2010/main" val="348317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Types of Borrowing</a:t>
            </a:r>
            <a:endParaRPr>
              <a:solidFill>
                <a:srgbClr val="886789"/>
              </a:solidFill>
            </a:endParaRPr>
          </a:p>
        </p:txBody>
      </p:sp>
      <p:sp>
        <p:nvSpPr>
          <p:cNvPr id="236" name="Google Shape;236;p3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22</a:t>
            </a:fld>
            <a:endParaRPr/>
          </a:p>
        </p:txBody>
      </p:sp>
      <p:pic>
        <p:nvPicPr>
          <p:cNvPr id="237" name="Google Shape;237;p31"/>
          <p:cNvPicPr preferRelativeResize="0"/>
          <p:nvPr/>
        </p:nvPicPr>
        <p:blipFill>
          <a:blip r:embed="rId3">
            <a:alphaModFix/>
          </a:blip>
          <a:stretch>
            <a:fillRect/>
          </a:stretch>
        </p:blipFill>
        <p:spPr>
          <a:xfrm>
            <a:off x="7778818" y="3875825"/>
            <a:ext cx="2638782" cy="1618200"/>
          </a:xfrm>
          <a:prstGeom prst="rect">
            <a:avLst/>
          </a:prstGeom>
          <a:noFill/>
          <a:ln>
            <a:noFill/>
          </a:ln>
        </p:spPr>
      </p:pic>
      <p:sp>
        <p:nvSpPr>
          <p:cNvPr id="238" name="Google Shape;238;p31"/>
          <p:cNvSpPr txBox="1">
            <a:spLocks noGrp="1"/>
          </p:cNvSpPr>
          <p:nvPr>
            <p:ph type="ctrTitle"/>
          </p:nvPr>
        </p:nvSpPr>
        <p:spPr>
          <a:xfrm>
            <a:off x="1014124" y="1875050"/>
            <a:ext cx="10485000" cy="1618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4800" dirty="0">
                <a:solidFill>
                  <a:srgbClr val="666666"/>
                </a:solidFill>
              </a:rPr>
              <a:t>Borrowing can </a:t>
            </a:r>
            <a:r>
              <a:rPr lang="en-US" sz="4800" dirty="0">
                <a:solidFill>
                  <a:srgbClr val="F15C24"/>
                </a:solidFill>
              </a:rPr>
              <a:t>move you closer</a:t>
            </a:r>
            <a:r>
              <a:rPr lang="en-US" sz="4800" dirty="0">
                <a:solidFill>
                  <a:srgbClr val="666666"/>
                </a:solidFill>
              </a:rPr>
              <a:t> to financial independence or be a </a:t>
            </a:r>
            <a:r>
              <a:rPr lang="en-US" sz="4800" dirty="0">
                <a:solidFill>
                  <a:srgbClr val="F15C24"/>
                </a:solidFill>
              </a:rPr>
              <a:t>detour</a:t>
            </a:r>
            <a:r>
              <a:rPr lang="en-US" sz="4800" dirty="0">
                <a:solidFill>
                  <a:srgbClr val="666666"/>
                </a:solidFill>
              </a:rPr>
              <a:t>. </a:t>
            </a:r>
            <a:endParaRPr sz="4800" dirty="0">
              <a:solidFill>
                <a:srgbClr val="F15C2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ctrTitle"/>
          </p:nvPr>
        </p:nvSpPr>
        <p:spPr>
          <a:xfrm>
            <a:off x="1014124" y="2356825"/>
            <a:ext cx="10485000" cy="1618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4800" dirty="0">
                <a:solidFill>
                  <a:srgbClr val="666666"/>
                </a:solidFill>
              </a:rPr>
              <a:t>  </a:t>
            </a:r>
            <a:r>
              <a:rPr lang="en-US" sz="4800" b="1" i="0" u="none" strike="noStrike" cap="none" dirty="0">
                <a:solidFill>
                  <a:srgbClr val="666666"/>
                </a:solidFill>
                <a:latin typeface="Calibri"/>
                <a:ea typeface="Calibri"/>
                <a:cs typeface="Calibri"/>
                <a:sym typeface="Calibri"/>
              </a:rPr>
              <a:t>Credit Card</a:t>
            </a:r>
            <a:r>
              <a:rPr lang="en-US" sz="4800" dirty="0">
                <a:solidFill>
                  <a:srgbClr val="666666"/>
                </a:solidFill>
              </a:rPr>
              <a:t>s 	  </a:t>
            </a:r>
            <a:r>
              <a:rPr lang="en-US" sz="4800" b="1" i="0" u="none" strike="noStrike" cap="none" dirty="0">
                <a:solidFill>
                  <a:srgbClr val="666666"/>
                </a:solidFill>
                <a:latin typeface="Calibri"/>
                <a:ea typeface="Calibri"/>
                <a:cs typeface="Calibri"/>
                <a:sym typeface="Calibri"/>
              </a:rPr>
              <a:t>=  </a:t>
            </a:r>
            <a:r>
              <a:rPr lang="en-US" sz="4800" dirty="0">
                <a:solidFill>
                  <a:srgbClr val="666666"/>
                </a:solidFill>
              </a:rPr>
              <a:t> </a:t>
            </a:r>
            <a:r>
              <a:rPr lang="en-US" sz="4800" b="1" i="0" u="none" strike="noStrike" cap="none" dirty="0">
                <a:solidFill>
                  <a:srgbClr val="F15C24"/>
                </a:solidFill>
                <a:latin typeface="Calibri"/>
                <a:ea typeface="Calibri"/>
                <a:cs typeface="Calibri"/>
                <a:sym typeface="Calibri"/>
              </a:rPr>
              <a:t>Borrowing</a:t>
            </a:r>
            <a:r>
              <a:rPr lang="en-US" sz="4800" b="1" i="0" u="none" strike="noStrike" cap="none" dirty="0">
                <a:solidFill>
                  <a:srgbClr val="666666"/>
                </a:solidFill>
                <a:latin typeface="Calibri"/>
                <a:ea typeface="Calibri"/>
                <a:cs typeface="Calibri"/>
                <a:sym typeface="Calibri"/>
              </a:rPr>
              <a:t> Money</a:t>
            </a:r>
            <a:endParaRPr sz="4800" b="1" i="0" u="none" strike="noStrike" cap="none" dirty="0">
              <a:solidFill>
                <a:srgbClr val="666666"/>
              </a:solidFill>
              <a:latin typeface="Calibri"/>
              <a:ea typeface="Calibri"/>
              <a:cs typeface="Calibri"/>
              <a:sym typeface="Calibri"/>
            </a:endParaRPr>
          </a:p>
          <a:p>
            <a:pPr marL="2286000" marR="0" lvl="0" indent="457200" algn="l" rtl="0">
              <a:lnSpc>
                <a:spcPct val="90000"/>
              </a:lnSpc>
              <a:spcBef>
                <a:spcPts val="0"/>
              </a:spcBef>
              <a:spcAft>
                <a:spcPts val="0"/>
              </a:spcAft>
              <a:buClr>
                <a:srgbClr val="F15C24"/>
              </a:buClr>
              <a:buSzPts val="900"/>
              <a:buFont typeface="Calibri"/>
              <a:buNone/>
            </a:pPr>
            <a:r>
              <a:rPr lang="en-US" sz="4800" b="1" i="0" u="none" strike="noStrike" cap="none" dirty="0">
                <a:solidFill>
                  <a:srgbClr val="666666"/>
                </a:solidFill>
                <a:latin typeface="Calibri"/>
                <a:ea typeface="Calibri"/>
                <a:cs typeface="Calibri"/>
                <a:sym typeface="Calibri"/>
              </a:rPr>
              <a:t>  		Going into </a:t>
            </a:r>
            <a:r>
              <a:rPr lang="en-US" sz="4800" b="1" i="0" u="none" strike="noStrike" cap="none" dirty="0">
                <a:solidFill>
                  <a:srgbClr val="F15C24"/>
                </a:solidFill>
                <a:latin typeface="Calibri"/>
                <a:ea typeface="Calibri"/>
                <a:cs typeface="Calibri"/>
                <a:sym typeface="Calibri"/>
              </a:rPr>
              <a:t>Debt</a:t>
            </a:r>
            <a:endParaRPr sz="4800" dirty="0">
              <a:solidFill>
                <a:srgbClr val="F15C24"/>
              </a:solidFill>
            </a:endParaRPr>
          </a:p>
        </p:txBody>
      </p:sp>
      <p:sp>
        <p:nvSpPr>
          <p:cNvPr id="244" name="Google Shape;244;p32"/>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Cards</a:t>
            </a:r>
            <a:endParaRPr>
              <a:solidFill>
                <a:srgbClr val="886789"/>
              </a:solidFill>
            </a:endParaRPr>
          </a:p>
        </p:txBody>
      </p:sp>
      <p:sp>
        <p:nvSpPr>
          <p:cNvPr id="245" name="Google Shape;245;p3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Agreements</a:t>
            </a:r>
            <a:endParaRPr>
              <a:solidFill>
                <a:srgbClr val="886789"/>
              </a:solidFill>
            </a:endParaRPr>
          </a:p>
        </p:txBody>
      </p:sp>
      <p:sp>
        <p:nvSpPr>
          <p:cNvPr id="258" name="Google Shape;258;p34"/>
          <p:cNvSpPr txBox="1">
            <a:spLocks noGrp="1"/>
          </p:cNvSpPr>
          <p:nvPr>
            <p:ph type="ctrTitle"/>
          </p:nvPr>
        </p:nvSpPr>
        <p:spPr>
          <a:xfrm>
            <a:off x="1476975" y="1587775"/>
            <a:ext cx="90918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b="1" i="0" u="none" strike="noStrike" cap="none">
                <a:solidFill>
                  <a:srgbClr val="666666"/>
                </a:solidFill>
                <a:latin typeface="Calibri"/>
                <a:ea typeface="Calibri"/>
                <a:cs typeface="Calibri"/>
                <a:sym typeface="Calibri"/>
              </a:rPr>
              <a:t>You enter into a </a:t>
            </a:r>
            <a:r>
              <a:rPr lang="en-US" sz="3600" b="1" i="0" u="none" strike="noStrike" cap="none">
                <a:solidFill>
                  <a:srgbClr val="F15C24"/>
                </a:solidFill>
                <a:latin typeface="Calibri"/>
                <a:ea typeface="Calibri"/>
                <a:cs typeface="Calibri"/>
                <a:sym typeface="Calibri"/>
              </a:rPr>
              <a:t>contract</a:t>
            </a:r>
            <a:r>
              <a:rPr lang="en-US" sz="3600" b="1" i="0" u="none" strike="noStrike" cap="none">
                <a:solidFill>
                  <a:srgbClr val="666666"/>
                </a:solidFill>
                <a:latin typeface="Calibri"/>
                <a:ea typeface="Calibri"/>
                <a:cs typeface="Calibri"/>
                <a:sym typeface="Calibri"/>
              </a:rPr>
              <a:t> that details</a:t>
            </a:r>
            <a:endParaRPr/>
          </a:p>
        </p:txBody>
      </p:sp>
      <p:sp>
        <p:nvSpPr>
          <p:cNvPr id="259" name="Google Shape;259;p34"/>
          <p:cNvSpPr txBox="1"/>
          <p:nvPr/>
        </p:nvSpPr>
        <p:spPr>
          <a:xfrm>
            <a:off x="2558825" y="2385900"/>
            <a:ext cx="59514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your total </a:t>
            </a:r>
            <a:r>
              <a:rPr lang="en-US" sz="3000" b="1" i="0" u="none" strike="noStrike" cap="none">
                <a:solidFill>
                  <a:srgbClr val="F15C24"/>
                </a:solidFill>
                <a:latin typeface="Calibri"/>
                <a:ea typeface="Calibri"/>
                <a:cs typeface="Calibri"/>
                <a:sym typeface="Calibri"/>
              </a:rPr>
              <a:t>credit limit</a:t>
            </a:r>
            <a:endParaRPr>
              <a:solidFill>
                <a:srgbClr val="F15C24"/>
              </a:solidFill>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under what circumstances you will pay </a:t>
            </a:r>
            <a:r>
              <a:rPr lang="en-US" sz="3000" b="1" i="0" u="none" strike="noStrike" cap="none">
                <a:solidFill>
                  <a:srgbClr val="F15C24"/>
                </a:solidFill>
                <a:latin typeface="Calibri"/>
                <a:ea typeface="Calibri"/>
                <a:cs typeface="Calibri"/>
                <a:sym typeface="Calibri"/>
              </a:rPr>
              <a:t>fees</a:t>
            </a:r>
            <a:endParaRPr>
              <a:solidFill>
                <a:srgbClr val="F15C24"/>
              </a:solidFill>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how much </a:t>
            </a:r>
            <a:r>
              <a:rPr lang="en-US" sz="3000" b="1" i="0" u="none" strike="noStrike" cap="none">
                <a:solidFill>
                  <a:srgbClr val="F15C24"/>
                </a:solidFill>
                <a:latin typeface="Calibri"/>
                <a:ea typeface="Calibri"/>
                <a:cs typeface="Calibri"/>
                <a:sym typeface="Calibri"/>
              </a:rPr>
              <a:t>interest</a:t>
            </a:r>
            <a:r>
              <a:rPr lang="en-US" sz="3000" b="1" i="0" u="none" strike="noStrike" cap="none">
                <a:solidFill>
                  <a:srgbClr val="666666"/>
                </a:solidFill>
                <a:latin typeface="Calibri"/>
                <a:ea typeface="Calibri"/>
                <a:cs typeface="Calibri"/>
                <a:sym typeface="Calibri"/>
              </a:rPr>
              <a:t> you will pay when you borrow</a:t>
            </a:r>
            <a:endParaRPr/>
          </a:p>
        </p:txBody>
      </p:sp>
      <p:sp>
        <p:nvSpPr>
          <p:cNvPr id="260" name="Google Shape;260;p34"/>
          <p:cNvSpPr txBox="1">
            <a:spLocks noGrp="1"/>
          </p:cNvSpPr>
          <p:nvPr>
            <p:ph type="ctrTitle"/>
          </p:nvPr>
        </p:nvSpPr>
        <p:spPr>
          <a:xfrm>
            <a:off x="-561900" y="4845350"/>
            <a:ext cx="12249000" cy="864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15C24"/>
              </a:buClr>
              <a:buSzPts val="600"/>
              <a:buFont typeface="Calibri"/>
              <a:buNone/>
            </a:pPr>
            <a:r>
              <a:rPr lang="en-US" sz="2400" b="1" i="1" u="none" strike="noStrike" cap="none">
                <a:solidFill>
                  <a:srgbClr val="F15C24"/>
                </a:solidFill>
                <a:latin typeface="Calibri"/>
                <a:ea typeface="Calibri"/>
                <a:cs typeface="Calibri"/>
                <a:sym typeface="Calibri"/>
              </a:rPr>
              <a:t>Do not agree to anything you don’t fully understand!</a:t>
            </a:r>
            <a:endParaRPr>
              <a:solidFill>
                <a:srgbClr val="F15C24"/>
              </a:solidFill>
            </a:endParaRPr>
          </a:p>
        </p:txBody>
      </p:sp>
      <p:pic>
        <p:nvPicPr>
          <p:cNvPr id="261" name="Google Shape;261;p34"/>
          <p:cNvPicPr preferRelativeResize="0"/>
          <p:nvPr/>
        </p:nvPicPr>
        <p:blipFill>
          <a:blip r:embed="rId3">
            <a:alphaModFix/>
          </a:blip>
          <a:stretch>
            <a:fillRect/>
          </a:stretch>
        </p:blipFill>
        <p:spPr>
          <a:xfrm>
            <a:off x="9562700" y="2432663"/>
            <a:ext cx="1992675" cy="1992675"/>
          </a:xfrm>
          <a:prstGeom prst="rect">
            <a:avLst/>
          </a:prstGeom>
          <a:noFill/>
          <a:ln>
            <a:noFill/>
          </a:ln>
        </p:spPr>
      </p:pic>
      <p:sp>
        <p:nvSpPr>
          <p:cNvPr id="262" name="Google Shape;262;p3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So Many Fees!</a:t>
            </a:r>
            <a:endParaRPr>
              <a:solidFill>
                <a:srgbClr val="886789"/>
              </a:solidFill>
            </a:endParaRPr>
          </a:p>
        </p:txBody>
      </p:sp>
      <p:sp>
        <p:nvSpPr>
          <p:cNvPr id="268" name="Google Shape;268;p35"/>
          <p:cNvSpPr txBox="1">
            <a:spLocks noGrp="1"/>
          </p:cNvSpPr>
          <p:nvPr>
            <p:ph type="ctrTitle"/>
          </p:nvPr>
        </p:nvSpPr>
        <p:spPr>
          <a:xfrm>
            <a:off x="1516275" y="1687950"/>
            <a:ext cx="71163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a:solidFill>
                  <a:srgbClr val="666666"/>
                </a:solidFill>
              </a:rPr>
              <a:t>Some of the most common credit card fees </a:t>
            </a:r>
            <a:endParaRPr/>
          </a:p>
        </p:txBody>
      </p:sp>
      <p:sp>
        <p:nvSpPr>
          <p:cNvPr id="269" name="Google Shape;269;p35"/>
          <p:cNvSpPr txBox="1"/>
          <p:nvPr/>
        </p:nvSpPr>
        <p:spPr>
          <a:xfrm>
            <a:off x="2177825" y="2690700"/>
            <a:ext cx="64443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Annual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Late fee</a:t>
            </a:r>
            <a:endParaRPr sz="3000" b="1">
              <a:solidFill>
                <a:srgbClr val="666666"/>
              </a:solidFill>
              <a:latin typeface="Calibri"/>
              <a:ea typeface="Calibri"/>
              <a:cs typeface="Calibri"/>
              <a:sym typeface="Calibri"/>
            </a:endParaRPr>
          </a:p>
          <a:p>
            <a:pPr marL="457200" lvl="0" indent="-419100" rtl="0">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Over-the-limit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Bounced check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Balance transfer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Cash advance fee</a:t>
            </a:r>
            <a:endParaRPr sz="3000" b="1">
              <a:solidFill>
                <a:srgbClr val="666666"/>
              </a:solidFill>
              <a:latin typeface="Calibri"/>
              <a:ea typeface="Calibri"/>
              <a:cs typeface="Calibri"/>
              <a:sym typeface="Calibri"/>
            </a:endParaRPr>
          </a:p>
        </p:txBody>
      </p:sp>
      <p:grpSp>
        <p:nvGrpSpPr>
          <p:cNvPr id="270" name="Google Shape;270;p35"/>
          <p:cNvGrpSpPr/>
          <p:nvPr/>
        </p:nvGrpSpPr>
        <p:grpSpPr>
          <a:xfrm>
            <a:off x="6767525" y="2611650"/>
            <a:ext cx="3410825" cy="2024150"/>
            <a:chOff x="6767525" y="2687850"/>
            <a:chExt cx="3410825" cy="2024150"/>
          </a:xfrm>
        </p:grpSpPr>
        <p:sp>
          <p:nvSpPr>
            <p:cNvPr id="271" name="Google Shape;271;p35"/>
            <p:cNvSpPr/>
            <p:nvPr/>
          </p:nvSpPr>
          <p:spPr>
            <a:xfrm>
              <a:off x="9012250" y="2687850"/>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Google Shape;272;p35"/>
            <p:cNvSpPr/>
            <p:nvPr/>
          </p:nvSpPr>
          <p:spPr>
            <a:xfrm>
              <a:off x="7933625" y="3966775"/>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Google Shape;273;p35"/>
            <p:cNvSpPr/>
            <p:nvPr/>
          </p:nvSpPr>
          <p:spPr>
            <a:xfrm>
              <a:off x="6767525" y="4277300"/>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74" name="Google Shape;274;p3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25</a:t>
            </a:fld>
            <a:endParaRPr/>
          </a:p>
        </p:txBody>
      </p:sp>
      <p:pic>
        <p:nvPicPr>
          <p:cNvPr id="275" name="Google Shape;275;p35"/>
          <p:cNvPicPr preferRelativeResize="0"/>
          <p:nvPr/>
        </p:nvPicPr>
        <p:blipFill>
          <a:blip r:embed="rId3">
            <a:alphaModFix/>
          </a:blip>
          <a:stretch>
            <a:fillRect/>
          </a:stretch>
        </p:blipFill>
        <p:spPr>
          <a:xfrm>
            <a:off x="7961895" y="2215902"/>
            <a:ext cx="3212974" cy="3160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ctrTitle"/>
          </p:nvPr>
        </p:nvSpPr>
        <p:spPr>
          <a:xfrm>
            <a:off x="5679775" y="2406525"/>
            <a:ext cx="6046200" cy="96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0CA"/>
              </a:buClr>
              <a:buSzPts val="4200"/>
              <a:buFont typeface="Calibri"/>
              <a:buNone/>
            </a:pPr>
            <a:r>
              <a:rPr lang="en-US" sz="4200" b="1" i="0" u="none" strike="noStrike" cap="none">
                <a:solidFill>
                  <a:srgbClr val="666666"/>
                </a:solidFill>
                <a:latin typeface="Calibri"/>
                <a:ea typeface="Calibri"/>
                <a:cs typeface="Calibri"/>
                <a:sym typeface="Calibri"/>
              </a:rPr>
              <a:t>Pay in full.</a:t>
            </a:r>
            <a:endParaRPr/>
          </a:p>
          <a:p>
            <a:pPr marL="0" marR="0" lvl="0" indent="0" algn="l" rtl="0">
              <a:lnSpc>
                <a:spcPct val="100000"/>
              </a:lnSpc>
              <a:spcBef>
                <a:spcPts val="0"/>
              </a:spcBef>
              <a:spcAft>
                <a:spcPts val="0"/>
              </a:spcAft>
              <a:buClr>
                <a:srgbClr val="0090CA"/>
              </a:buClr>
              <a:buSzPts val="4200"/>
              <a:buFont typeface="Calibri"/>
              <a:buNone/>
            </a:pPr>
            <a:r>
              <a:rPr lang="en-US" sz="4200" b="1" i="0" u="none" strike="noStrike" cap="none">
                <a:solidFill>
                  <a:srgbClr val="666666"/>
                </a:solidFill>
                <a:latin typeface="Calibri"/>
                <a:ea typeface="Calibri"/>
                <a:cs typeface="Calibri"/>
                <a:sym typeface="Calibri"/>
              </a:rPr>
              <a:t>Every month.</a:t>
            </a:r>
            <a:endParaRPr/>
          </a:p>
        </p:txBody>
      </p:sp>
      <p:sp>
        <p:nvSpPr>
          <p:cNvPr id="281" name="Google Shape;281;p36"/>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Interest - The Good News</a:t>
            </a:r>
            <a:endParaRPr>
              <a:solidFill>
                <a:srgbClr val="886789"/>
              </a:solidFill>
            </a:endParaRPr>
          </a:p>
        </p:txBody>
      </p:sp>
      <p:sp>
        <p:nvSpPr>
          <p:cNvPr id="282" name="Google Shape;282;p36"/>
          <p:cNvSpPr/>
          <p:nvPr/>
        </p:nvSpPr>
        <p:spPr>
          <a:xfrm>
            <a:off x="2061375" y="1568750"/>
            <a:ext cx="3250500" cy="3250500"/>
          </a:xfrm>
          <a:prstGeom prst="ellipse">
            <a:avLst/>
          </a:prstGeom>
          <a:noFill/>
          <a:ln w="1143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6"/>
          <p:cNvSpPr txBox="1">
            <a:spLocks noGrp="1"/>
          </p:cNvSpPr>
          <p:nvPr>
            <p:ph type="ctrTitle"/>
          </p:nvPr>
        </p:nvSpPr>
        <p:spPr>
          <a:xfrm>
            <a:off x="2121907" y="2170958"/>
            <a:ext cx="3193500" cy="1569000"/>
          </a:xfrm>
          <a:prstGeom prst="rect">
            <a:avLst/>
          </a:prstGeom>
          <a:no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90CA"/>
              </a:buClr>
              <a:buSzPts val="5200"/>
              <a:buFont typeface="Calibri"/>
              <a:buNone/>
            </a:pPr>
            <a:r>
              <a:rPr lang="en-US" sz="5200" b="1" i="0" u="none" strike="noStrike" cap="none" dirty="0">
                <a:solidFill>
                  <a:srgbClr val="0090CA"/>
                </a:solidFill>
                <a:latin typeface="Calibri"/>
                <a:ea typeface="Calibri"/>
                <a:cs typeface="Calibri"/>
                <a:sym typeface="Calibri"/>
              </a:rPr>
              <a:t>INTEREST</a:t>
            </a:r>
            <a:endParaRPr dirty="0"/>
          </a:p>
        </p:txBody>
      </p:sp>
      <p:cxnSp>
        <p:nvCxnSpPr>
          <p:cNvPr id="284" name="Google Shape;284;p36"/>
          <p:cNvCxnSpPr>
            <a:stCxn id="282" idx="1"/>
          </p:cNvCxnSpPr>
          <p:nvPr/>
        </p:nvCxnSpPr>
        <p:spPr>
          <a:xfrm>
            <a:off x="2537400" y="2044775"/>
            <a:ext cx="2362500" cy="2263200"/>
          </a:xfrm>
          <a:prstGeom prst="straightConnector1">
            <a:avLst/>
          </a:prstGeom>
          <a:noFill/>
          <a:ln w="114300" cap="flat" cmpd="sng">
            <a:solidFill>
              <a:srgbClr val="F15C24"/>
            </a:solidFill>
            <a:prstDash val="solid"/>
            <a:round/>
            <a:headEnd type="none" w="sm" len="sm"/>
            <a:tailEnd type="none" w="sm" len="sm"/>
          </a:ln>
        </p:spPr>
      </p:cxnSp>
      <p:sp>
        <p:nvSpPr>
          <p:cNvPr id="285" name="Google Shape;285;p3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Interest - </a:t>
            </a:r>
            <a:r>
              <a:rPr lang="en-US">
                <a:solidFill>
                  <a:srgbClr val="886789"/>
                </a:solidFill>
              </a:rPr>
              <a:t>The Bad News</a:t>
            </a:r>
            <a:endParaRPr>
              <a:solidFill>
                <a:srgbClr val="886789"/>
              </a:solidFill>
            </a:endParaRPr>
          </a:p>
        </p:txBody>
      </p:sp>
      <p:sp>
        <p:nvSpPr>
          <p:cNvPr id="291" name="Google Shape;291;p3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27</a:t>
            </a:fld>
            <a:endParaRPr/>
          </a:p>
        </p:txBody>
      </p:sp>
      <p:pic>
        <p:nvPicPr>
          <p:cNvPr id="292" name="Google Shape;292;p37"/>
          <p:cNvPicPr preferRelativeResize="0"/>
          <p:nvPr/>
        </p:nvPicPr>
        <p:blipFill>
          <a:blip r:embed="rId3">
            <a:alphaModFix/>
          </a:blip>
          <a:stretch>
            <a:fillRect/>
          </a:stretch>
        </p:blipFill>
        <p:spPr>
          <a:xfrm>
            <a:off x="2721950" y="1547819"/>
            <a:ext cx="5553075" cy="3762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03F2-6EA0-4C78-A462-1628374F103D}"/>
              </a:ext>
            </a:extLst>
          </p:cNvPr>
          <p:cNvSpPr>
            <a:spLocks noGrp="1"/>
          </p:cNvSpPr>
          <p:nvPr>
            <p:ph type="ctrTitle"/>
          </p:nvPr>
        </p:nvSpPr>
        <p:spPr/>
        <p:txBody>
          <a:bodyPr/>
          <a:lstStyle/>
          <a:p>
            <a:r>
              <a:rPr lang="en-US" dirty="0"/>
              <a:t>The True Cost of Credit</a:t>
            </a:r>
          </a:p>
        </p:txBody>
      </p:sp>
      <p:sp>
        <p:nvSpPr>
          <p:cNvPr id="3" name="Slide Number Placeholder 2">
            <a:extLst>
              <a:ext uri="{FF2B5EF4-FFF2-40B4-BE49-F238E27FC236}">
                <a16:creationId xmlns:a16="http://schemas.microsoft.com/office/drawing/2014/main" id="{79BD36C8-4ADB-4A24-9FD0-156B77992A6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pic>
        <p:nvPicPr>
          <p:cNvPr id="4" name="cost_of_credit">
            <a:hlinkClick r:id="" action="ppaction://media"/>
            <a:extLst>
              <a:ext uri="{FF2B5EF4-FFF2-40B4-BE49-F238E27FC236}">
                <a16:creationId xmlns:a16="http://schemas.microsoft.com/office/drawing/2014/main" id="{109D230E-6593-4AFE-9932-3BFC1D762A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825" y="1143000"/>
            <a:ext cx="8134350" cy="4572000"/>
          </a:xfrm>
          <a:prstGeom prst="rect">
            <a:avLst/>
          </a:prstGeom>
          <a:ln>
            <a:solidFill>
              <a:srgbClr val="846496"/>
            </a:solidFill>
          </a:ln>
        </p:spPr>
      </p:pic>
    </p:spTree>
    <p:extLst>
      <p:ext uri="{BB962C8B-B14F-4D97-AF65-F5344CB8AC3E}">
        <p14:creationId xmlns:p14="http://schemas.microsoft.com/office/powerpoint/2010/main" val="393388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Credit Cards Build Credit History</a:t>
            </a:r>
            <a:endParaRPr>
              <a:solidFill>
                <a:srgbClr val="886789"/>
              </a:solidFill>
            </a:endParaRPr>
          </a:p>
        </p:txBody>
      </p:sp>
      <p:sp>
        <p:nvSpPr>
          <p:cNvPr id="321" name="Google Shape;321;p4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29</a:t>
            </a:fld>
            <a:endParaRPr/>
          </a:p>
        </p:txBody>
      </p:sp>
      <p:pic>
        <p:nvPicPr>
          <p:cNvPr id="322" name="Google Shape;322;p40"/>
          <p:cNvPicPr preferRelativeResize="0"/>
          <p:nvPr/>
        </p:nvPicPr>
        <p:blipFill>
          <a:blip r:embed="rId3">
            <a:alphaModFix/>
          </a:blip>
          <a:stretch>
            <a:fillRect/>
          </a:stretch>
        </p:blipFill>
        <p:spPr>
          <a:xfrm>
            <a:off x="3823475" y="1640074"/>
            <a:ext cx="4749100" cy="3797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Defining the Destination</a:t>
            </a:r>
            <a:endParaRPr>
              <a:solidFill>
                <a:srgbClr val="886789"/>
              </a:solidFill>
            </a:endParaRPr>
          </a:p>
        </p:txBody>
      </p:sp>
      <p:sp>
        <p:nvSpPr>
          <p:cNvPr id="102" name="Google Shape;102;p1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a:t>
            </a:fld>
            <a:endParaRPr/>
          </a:p>
        </p:txBody>
      </p:sp>
      <p:pic>
        <p:nvPicPr>
          <p:cNvPr id="103" name="Google Shape;103;p17"/>
          <p:cNvPicPr preferRelativeResize="0"/>
          <p:nvPr/>
        </p:nvPicPr>
        <p:blipFill rotWithShape="1">
          <a:blip r:embed="rId3">
            <a:alphaModFix/>
          </a:blip>
          <a:srcRect/>
          <a:stretch/>
        </p:blipFill>
        <p:spPr>
          <a:xfrm>
            <a:off x="1072025" y="1539175"/>
            <a:ext cx="10855613" cy="4025625"/>
          </a:xfrm>
          <a:prstGeom prst="rect">
            <a:avLst/>
          </a:prstGeom>
          <a:noFill/>
          <a:ln>
            <a:noFill/>
          </a:ln>
        </p:spPr>
      </p:pic>
      <p:pic>
        <p:nvPicPr>
          <p:cNvPr id="104" name="Google Shape;104;p17"/>
          <p:cNvPicPr preferRelativeResize="0"/>
          <p:nvPr/>
        </p:nvPicPr>
        <p:blipFill>
          <a:blip r:embed="rId4">
            <a:alphaModFix/>
          </a:blip>
          <a:stretch>
            <a:fillRect/>
          </a:stretch>
        </p:blipFill>
        <p:spPr>
          <a:xfrm>
            <a:off x="1118542" y="1779342"/>
            <a:ext cx="731700" cy="1057258"/>
          </a:xfrm>
          <a:prstGeom prst="rect">
            <a:avLst/>
          </a:prstGeom>
          <a:noFill/>
          <a:ln>
            <a:noFill/>
          </a:ln>
        </p:spPr>
      </p:pic>
      <p:pic>
        <p:nvPicPr>
          <p:cNvPr id="105" name="Google Shape;105;p17"/>
          <p:cNvPicPr preferRelativeResize="0"/>
          <p:nvPr/>
        </p:nvPicPr>
        <p:blipFill>
          <a:blip r:embed="rId4">
            <a:alphaModFix/>
          </a:blip>
          <a:stretch>
            <a:fillRect/>
          </a:stretch>
        </p:blipFill>
        <p:spPr>
          <a:xfrm>
            <a:off x="8041967" y="4507542"/>
            <a:ext cx="731700" cy="10572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Credit Information</a:t>
            </a:r>
            <a:endParaRPr>
              <a:solidFill>
                <a:srgbClr val="886789"/>
              </a:solidFill>
            </a:endParaRPr>
          </a:p>
        </p:txBody>
      </p:sp>
      <p:pic>
        <p:nvPicPr>
          <p:cNvPr id="328" name="Google Shape;328;p41"/>
          <p:cNvPicPr preferRelativeResize="0"/>
          <p:nvPr/>
        </p:nvPicPr>
        <p:blipFill rotWithShape="1">
          <a:blip r:embed="rId3">
            <a:alphaModFix/>
          </a:blip>
          <a:srcRect/>
          <a:stretch/>
        </p:blipFill>
        <p:spPr>
          <a:xfrm>
            <a:off x="5172356" y="2982564"/>
            <a:ext cx="2096999" cy="2059125"/>
          </a:xfrm>
          <a:prstGeom prst="rect">
            <a:avLst/>
          </a:prstGeom>
          <a:noFill/>
          <a:ln>
            <a:noFill/>
          </a:ln>
        </p:spPr>
      </p:pic>
      <p:pic>
        <p:nvPicPr>
          <p:cNvPr id="329" name="Google Shape;329;p41"/>
          <p:cNvPicPr preferRelativeResize="0"/>
          <p:nvPr/>
        </p:nvPicPr>
        <p:blipFill rotWithShape="1">
          <a:blip r:embed="rId4">
            <a:alphaModFix/>
          </a:blip>
          <a:srcRect/>
          <a:stretch/>
        </p:blipFill>
        <p:spPr>
          <a:xfrm>
            <a:off x="8234079" y="2982562"/>
            <a:ext cx="2097003" cy="2059130"/>
          </a:xfrm>
          <a:prstGeom prst="rect">
            <a:avLst/>
          </a:prstGeom>
          <a:noFill/>
          <a:ln>
            <a:noFill/>
          </a:ln>
        </p:spPr>
      </p:pic>
      <p:pic>
        <p:nvPicPr>
          <p:cNvPr id="330" name="Google Shape;330;p41"/>
          <p:cNvPicPr preferRelativeResize="0"/>
          <p:nvPr/>
        </p:nvPicPr>
        <p:blipFill rotWithShape="1">
          <a:blip r:embed="rId5">
            <a:alphaModFix/>
          </a:blip>
          <a:srcRect/>
          <a:stretch/>
        </p:blipFill>
        <p:spPr>
          <a:xfrm>
            <a:off x="2237584" y="3027102"/>
            <a:ext cx="1970049" cy="1970049"/>
          </a:xfrm>
          <a:prstGeom prst="rect">
            <a:avLst/>
          </a:prstGeom>
          <a:noFill/>
          <a:ln>
            <a:noFill/>
          </a:ln>
        </p:spPr>
      </p:pic>
      <p:cxnSp>
        <p:nvCxnSpPr>
          <p:cNvPr id="331" name="Google Shape;331;p41"/>
          <p:cNvCxnSpPr>
            <a:endCxn id="330" idx="0"/>
          </p:cNvCxnSpPr>
          <p:nvPr/>
        </p:nvCxnSpPr>
        <p:spPr>
          <a:xfrm>
            <a:off x="1263608" y="1912002"/>
            <a:ext cx="1959000" cy="1115100"/>
          </a:xfrm>
          <a:prstGeom prst="curvedConnector2">
            <a:avLst/>
          </a:prstGeom>
          <a:noFill/>
          <a:ln w="76200" cap="flat" cmpd="sng">
            <a:solidFill>
              <a:srgbClr val="F15C24"/>
            </a:solidFill>
            <a:prstDash val="solid"/>
            <a:round/>
            <a:headEnd type="none" w="sm" len="sm"/>
            <a:tailEnd type="triangle" w="med" len="med"/>
          </a:ln>
        </p:spPr>
      </p:cxnSp>
      <p:cxnSp>
        <p:nvCxnSpPr>
          <p:cNvPr id="332" name="Google Shape;332;p41"/>
          <p:cNvCxnSpPr>
            <a:endCxn id="329" idx="0"/>
          </p:cNvCxnSpPr>
          <p:nvPr/>
        </p:nvCxnSpPr>
        <p:spPr>
          <a:xfrm>
            <a:off x="7280380" y="1863862"/>
            <a:ext cx="2002200" cy="1118700"/>
          </a:xfrm>
          <a:prstGeom prst="curvedConnector2">
            <a:avLst/>
          </a:prstGeom>
          <a:noFill/>
          <a:ln w="76200" cap="flat" cmpd="sng">
            <a:solidFill>
              <a:srgbClr val="F15C24"/>
            </a:solidFill>
            <a:prstDash val="solid"/>
            <a:round/>
            <a:headEnd type="none" w="sm" len="sm"/>
            <a:tailEnd type="triangle" w="med" len="med"/>
          </a:ln>
        </p:spPr>
      </p:cxnSp>
      <p:cxnSp>
        <p:nvCxnSpPr>
          <p:cNvPr id="333" name="Google Shape;333;p41"/>
          <p:cNvCxnSpPr>
            <a:endCxn id="328" idx="0"/>
          </p:cNvCxnSpPr>
          <p:nvPr/>
        </p:nvCxnSpPr>
        <p:spPr>
          <a:xfrm>
            <a:off x="4339855" y="1911864"/>
            <a:ext cx="1881000" cy="1070700"/>
          </a:xfrm>
          <a:prstGeom prst="curvedConnector2">
            <a:avLst/>
          </a:prstGeom>
          <a:noFill/>
          <a:ln w="76200" cap="flat" cmpd="sng">
            <a:solidFill>
              <a:srgbClr val="F15C24"/>
            </a:solidFill>
            <a:prstDash val="solid"/>
            <a:round/>
            <a:headEnd type="none" w="sm" len="sm"/>
            <a:tailEnd type="triangle" w="med" len="med"/>
          </a:ln>
        </p:spPr>
      </p:cxnSp>
      <p:sp>
        <p:nvSpPr>
          <p:cNvPr id="334" name="Google Shape;334;p4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Reports</a:t>
            </a:r>
            <a:endParaRPr>
              <a:solidFill>
                <a:srgbClr val="886789"/>
              </a:solidFill>
            </a:endParaRPr>
          </a:p>
        </p:txBody>
      </p:sp>
      <p:cxnSp>
        <p:nvCxnSpPr>
          <p:cNvPr id="340" name="Google Shape;340;p42"/>
          <p:cNvCxnSpPr>
            <a:stCxn id="341" idx="3"/>
          </p:cNvCxnSpPr>
          <p:nvPr/>
        </p:nvCxnSpPr>
        <p:spPr>
          <a:xfrm>
            <a:off x="5317011" y="2583488"/>
            <a:ext cx="1708500" cy="1026900"/>
          </a:xfrm>
          <a:prstGeom prst="straightConnector1">
            <a:avLst/>
          </a:prstGeom>
          <a:noFill/>
          <a:ln w="38100" cap="flat" cmpd="sng">
            <a:solidFill>
              <a:srgbClr val="0090CA"/>
            </a:solidFill>
            <a:prstDash val="solid"/>
            <a:round/>
            <a:headEnd type="none" w="sm" len="sm"/>
            <a:tailEnd type="triangle" w="lg" len="lg"/>
          </a:ln>
        </p:spPr>
      </p:cxnSp>
      <p:cxnSp>
        <p:nvCxnSpPr>
          <p:cNvPr id="342" name="Google Shape;342;p42"/>
          <p:cNvCxnSpPr>
            <a:stCxn id="343" idx="3"/>
          </p:cNvCxnSpPr>
          <p:nvPr/>
        </p:nvCxnSpPr>
        <p:spPr>
          <a:xfrm>
            <a:off x="3621042" y="3653202"/>
            <a:ext cx="3434100" cy="127200"/>
          </a:xfrm>
          <a:prstGeom prst="straightConnector1">
            <a:avLst/>
          </a:prstGeom>
          <a:noFill/>
          <a:ln w="38100" cap="flat" cmpd="sng">
            <a:solidFill>
              <a:srgbClr val="886789"/>
            </a:solidFill>
            <a:prstDash val="solid"/>
            <a:round/>
            <a:headEnd type="none" w="sm" len="sm"/>
            <a:tailEnd type="triangle" w="lg" len="lg"/>
          </a:ln>
        </p:spPr>
      </p:cxnSp>
      <p:cxnSp>
        <p:nvCxnSpPr>
          <p:cNvPr id="344" name="Google Shape;344;p42"/>
          <p:cNvCxnSpPr>
            <a:stCxn id="345" idx="3"/>
          </p:cNvCxnSpPr>
          <p:nvPr/>
        </p:nvCxnSpPr>
        <p:spPr>
          <a:xfrm rot="10800000" flipH="1">
            <a:off x="5241346" y="4002657"/>
            <a:ext cx="1836600" cy="791400"/>
          </a:xfrm>
          <a:prstGeom prst="straightConnector1">
            <a:avLst/>
          </a:prstGeom>
          <a:noFill/>
          <a:ln w="38100" cap="flat" cmpd="sng">
            <a:solidFill>
              <a:srgbClr val="A2B34C"/>
            </a:solidFill>
            <a:prstDash val="solid"/>
            <a:round/>
            <a:headEnd type="none" w="sm" len="sm"/>
            <a:tailEnd type="triangle" w="lg" len="lg"/>
          </a:ln>
        </p:spPr>
      </p:cxnSp>
      <p:pic>
        <p:nvPicPr>
          <p:cNvPr id="341" name="Google Shape;341;p42"/>
          <p:cNvPicPr preferRelativeResize="0"/>
          <p:nvPr/>
        </p:nvPicPr>
        <p:blipFill rotWithShape="1">
          <a:blip r:embed="rId3">
            <a:alphaModFix/>
          </a:blip>
          <a:srcRect/>
          <a:stretch/>
        </p:blipFill>
        <p:spPr>
          <a:xfrm>
            <a:off x="3775936" y="1812950"/>
            <a:ext cx="1541075" cy="1541076"/>
          </a:xfrm>
          <a:prstGeom prst="rect">
            <a:avLst/>
          </a:prstGeom>
          <a:noFill/>
          <a:ln>
            <a:noFill/>
          </a:ln>
        </p:spPr>
      </p:pic>
      <p:pic>
        <p:nvPicPr>
          <p:cNvPr id="343" name="Google Shape;343;p42"/>
          <p:cNvPicPr preferRelativeResize="0"/>
          <p:nvPr/>
        </p:nvPicPr>
        <p:blipFill rotWithShape="1">
          <a:blip r:embed="rId4">
            <a:alphaModFix/>
          </a:blip>
          <a:srcRect/>
          <a:stretch/>
        </p:blipFill>
        <p:spPr>
          <a:xfrm>
            <a:off x="2042125" y="2913913"/>
            <a:ext cx="1578917" cy="1478578"/>
          </a:xfrm>
          <a:prstGeom prst="rect">
            <a:avLst/>
          </a:prstGeom>
          <a:noFill/>
          <a:ln>
            <a:noFill/>
          </a:ln>
        </p:spPr>
      </p:pic>
      <p:pic>
        <p:nvPicPr>
          <p:cNvPr id="345" name="Google Shape;345;p42"/>
          <p:cNvPicPr preferRelativeResize="0"/>
          <p:nvPr/>
        </p:nvPicPr>
        <p:blipFill rotWithShape="1">
          <a:blip r:embed="rId5">
            <a:alphaModFix/>
          </a:blip>
          <a:srcRect/>
          <a:stretch/>
        </p:blipFill>
        <p:spPr>
          <a:xfrm>
            <a:off x="3662415" y="4054765"/>
            <a:ext cx="1578931" cy="1478584"/>
          </a:xfrm>
          <a:prstGeom prst="rect">
            <a:avLst/>
          </a:prstGeom>
          <a:noFill/>
          <a:ln>
            <a:noFill/>
          </a:ln>
        </p:spPr>
      </p:pic>
      <p:pic>
        <p:nvPicPr>
          <p:cNvPr id="346" name="Google Shape;346;p42"/>
          <p:cNvPicPr preferRelativeResize="0"/>
          <p:nvPr/>
        </p:nvPicPr>
        <p:blipFill rotWithShape="1">
          <a:blip r:embed="rId6">
            <a:alphaModFix/>
          </a:blip>
          <a:srcRect/>
          <a:stretch/>
        </p:blipFill>
        <p:spPr>
          <a:xfrm>
            <a:off x="7204331" y="2552270"/>
            <a:ext cx="2517043" cy="2517045"/>
          </a:xfrm>
          <a:prstGeom prst="rect">
            <a:avLst/>
          </a:prstGeom>
          <a:noFill/>
          <a:ln>
            <a:noFill/>
          </a:ln>
        </p:spPr>
      </p:pic>
      <p:sp>
        <p:nvSpPr>
          <p:cNvPr id="347" name="Google Shape;347;p4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3"/>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Scores</a:t>
            </a:r>
            <a:endParaRPr>
              <a:solidFill>
                <a:srgbClr val="886789"/>
              </a:solidFill>
            </a:endParaRPr>
          </a:p>
        </p:txBody>
      </p:sp>
      <p:pic>
        <p:nvPicPr>
          <p:cNvPr id="353" name="Google Shape;353;p43"/>
          <p:cNvPicPr preferRelativeResize="0"/>
          <p:nvPr/>
        </p:nvPicPr>
        <p:blipFill rotWithShape="1">
          <a:blip r:embed="rId3">
            <a:alphaModFix/>
          </a:blip>
          <a:srcRect l="30605" t="22353" r="29293" b="20389"/>
          <a:stretch/>
        </p:blipFill>
        <p:spPr>
          <a:xfrm>
            <a:off x="2208599" y="1268350"/>
            <a:ext cx="4407301" cy="4719899"/>
          </a:xfrm>
          <a:prstGeom prst="rect">
            <a:avLst/>
          </a:prstGeom>
          <a:noFill/>
          <a:ln>
            <a:noFill/>
          </a:ln>
        </p:spPr>
      </p:pic>
      <p:grpSp>
        <p:nvGrpSpPr>
          <p:cNvPr id="354" name="Google Shape;354;p43"/>
          <p:cNvGrpSpPr/>
          <p:nvPr/>
        </p:nvGrpSpPr>
        <p:grpSpPr>
          <a:xfrm>
            <a:off x="4504275" y="1295675"/>
            <a:ext cx="5630725" cy="1714500"/>
            <a:chOff x="4504275" y="1295675"/>
            <a:chExt cx="5630725" cy="1714500"/>
          </a:xfrm>
        </p:grpSpPr>
        <p:cxnSp>
          <p:nvCxnSpPr>
            <p:cNvPr id="355" name="Google Shape;355;p43"/>
            <p:cNvCxnSpPr/>
            <p:nvPr/>
          </p:nvCxnSpPr>
          <p:spPr>
            <a:xfrm rot="10800000" flipH="1">
              <a:off x="4504275" y="1731450"/>
              <a:ext cx="3109500" cy="222900"/>
            </a:xfrm>
            <a:prstGeom prst="straightConnector1">
              <a:avLst/>
            </a:prstGeom>
            <a:noFill/>
            <a:ln w="28575" cap="flat" cmpd="sng">
              <a:solidFill>
                <a:srgbClr val="0090CA"/>
              </a:solidFill>
              <a:prstDash val="solid"/>
              <a:round/>
              <a:headEnd type="none" w="sm" len="sm"/>
              <a:tailEnd type="none" w="sm" len="sm"/>
            </a:ln>
          </p:spPr>
        </p:cxnSp>
        <p:cxnSp>
          <p:nvCxnSpPr>
            <p:cNvPr id="356" name="Google Shape;356;p43"/>
            <p:cNvCxnSpPr/>
            <p:nvPr/>
          </p:nvCxnSpPr>
          <p:spPr>
            <a:xfrm rot="10800000" flipH="1">
              <a:off x="5289075" y="1731575"/>
              <a:ext cx="2324700" cy="842700"/>
            </a:xfrm>
            <a:prstGeom prst="straightConnector1">
              <a:avLst/>
            </a:prstGeom>
            <a:noFill/>
            <a:ln w="28575" cap="flat" cmpd="sng">
              <a:solidFill>
                <a:srgbClr val="F15C24"/>
              </a:solidFill>
              <a:prstDash val="solid"/>
              <a:round/>
              <a:headEnd type="none" w="sm" len="sm"/>
              <a:tailEnd type="none" w="sm" len="sm"/>
            </a:ln>
          </p:spPr>
        </p:cxnSp>
        <p:sp>
          <p:nvSpPr>
            <p:cNvPr id="357" name="Google Shape;357;p43"/>
            <p:cNvSpPr txBox="1"/>
            <p:nvPr/>
          </p:nvSpPr>
          <p:spPr>
            <a:xfrm>
              <a:off x="7594600" y="1295675"/>
              <a:ext cx="2540400" cy="171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90CA"/>
                </a:buClr>
                <a:buSzPts val="3600"/>
                <a:buFont typeface="Calibri"/>
                <a:buNone/>
              </a:pPr>
              <a:r>
                <a:rPr lang="en-US" sz="3600" b="1" i="0" u="none" strike="noStrike" cap="none">
                  <a:solidFill>
                    <a:srgbClr val="0090CA"/>
                  </a:solidFill>
                  <a:latin typeface="Calibri"/>
                  <a:ea typeface="Calibri"/>
                  <a:cs typeface="Calibri"/>
                  <a:sym typeface="Calibri"/>
                </a:rPr>
                <a:t>65% of</a:t>
              </a:r>
              <a:endParaRPr/>
            </a:p>
            <a:p>
              <a:pPr marL="0" marR="0" lvl="0" indent="0" algn="l" rtl="0">
                <a:lnSpc>
                  <a:spcPct val="100000"/>
                </a:lnSpc>
                <a:spcBef>
                  <a:spcPts val="0"/>
                </a:spcBef>
                <a:spcAft>
                  <a:spcPts val="0"/>
                </a:spcAft>
                <a:buClr>
                  <a:srgbClr val="0090CA"/>
                </a:buClr>
                <a:buSzPts val="3600"/>
                <a:buFont typeface="Calibri"/>
                <a:buNone/>
              </a:pPr>
              <a:r>
                <a:rPr lang="en-US" sz="3600" b="1" i="0" u="none" strike="noStrike" cap="none">
                  <a:solidFill>
                    <a:srgbClr val="0090CA"/>
                  </a:solidFill>
                  <a:latin typeface="Calibri"/>
                  <a:ea typeface="Calibri"/>
                  <a:cs typeface="Calibri"/>
                  <a:sym typeface="Calibri"/>
                </a:rPr>
                <a:t>Total Score</a:t>
              </a:r>
              <a:endParaRPr/>
            </a:p>
          </p:txBody>
        </p:sp>
      </p:grpSp>
      <p:sp>
        <p:nvSpPr>
          <p:cNvPr id="358" name="Google Shape;358;p4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How Credit Scores Move</a:t>
            </a:r>
            <a:endParaRPr>
              <a:solidFill>
                <a:srgbClr val="886789"/>
              </a:solidFill>
            </a:endParaRPr>
          </a:p>
        </p:txBody>
      </p:sp>
      <p:sp>
        <p:nvSpPr>
          <p:cNvPr id="364" name="Google Shape;364;p44"/>
          <p:cNvSpPr/>
          <p:nvPr/>
        </p:nvSpPr>
        <p:spPr>
          <a:xfrm>
            <a:off x="7572200" y="1505175"/>
            <a:ext cx="3254400" cy="4173300"/>
          </a:xfrm>
          <a:prstGeom prst="upArrow">
            <a:avLst>
              <a:gd name="adj1" fmla="val 50000"/>
              <a:gd name="adj2" fmla="val 42641"/>
            </a:avLst>
          </a:prstGeom>
          <a:solidFill>
            <a:srgbClr val="A2B3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Paying</a:t>
            </a:r>
            <a:endParaRPr sz="2400"/>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on time</a:t>
            </a:r>
            <a:endParaRPr sz="2400"/>
          </a:p>
          <a:p>
            <a:pPr marL="0" marR="0" lvl="0" indent="0" algn="ctr" rtl="0">
              <a:lnSpc>
                <a:spcPct val="100000"/>
              </a:lnSpc>
              <a:spcBef>
                <a:spcPts val="0"/>
              </a:spcBef>
              <a:spcAft>
                <a:spcPts val="0"/>
              </a:spcAft>
              <a:buClr>
                <a:srgbClr val="000000"/>
              </a:buClr>
              <a:buSzPts val="3000"/>
              <a:buFont typeface="Arial"/>
              <a:buNone/>
            </a:pPr>
            <a:endParaRPr sz="2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Keeping balance low</a:t>
            </a:r>
            <a:endParaRPr sz="2400"/>
          </a:p>
        </p:txBody>
      </p:sp>
      <p:sp>
        <p:nvSpPr>
          <p:cNvPr id="365" name="Google Shape;365;p44"/>
          <p:cNvSpPr/>
          <p:nvPr/>
        </p:nvSpPr>
        <p:spPr>
          <a:xfrm>
            <a:off x="1544915" y="1598300"/>
            <a:ext cx="3254400" cy="4099500"/>
          </a:xfrm>
          <a:prstGeom prst="downArrow">
            <a:avLst>
              <a:gd name="adj1" fmla="val 50000"/>
              <a:gd name="adj2" fmla="val 43391"/>
            </a:avLst>
          </a:prstGeom>
          <a:solidFill>
            <a:srgbClr val="F15C2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Paying late</a:t>
            </a:r>
            <a:endParaRPr sz="2400"/>
          </a:p>
          <a:p>
            <a:pPr marL="0" marR="0" lvl="0" indent="0" algn="ctr" rtl="0">
              <a:lnSpc>
                <a:spcPct val="100000"/>
              </a:lnSpc>
              <a:spcBef>
                <a:spcPts val="0"/>
              </a:spcBef>
              <a:spcAft>
                <a:spcPts val="0"/>
              </a:spcAft>
              <a:buClr>
                <a:srgbClr val="000000"/>
              </a:buClr>
              <a:buSzPts val="3000"/>
              <a:buFont typeface="Arial"/>
              <a:buNone/>
            </a:pPr>
            <a:endParaRPr sz="2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Carrying</a:t>
            </a:r>
            <a:endParaRPr sz="2400"/>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balances close to limit </a:t>
            </a:r>
            <a:endParaRPr sz="2400"/>
          </a:p>
        </p:txBody>
      </p:sp>
      <p:sp>
        <p:nvSpPr>
          <p:cNvPr id="366" name="Google Shape;366;p44"/>
          <p:cNvSpPr txBox="1">
            <a:spLocks noGrp="1"/>
          </p:cNvSpPr>
          <p:nvPr>
            <p:ph type="ctrTitle"/>
          </p:nvPr>
        </p:nvSpPr>
        <p:spPr>
          <a:xfrm>
            <a:off x="4799325" y="1141100"/>
            <a:ext cx="2772900" cy="748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15C24"/>
              </a:buClr>
              <a:buSzPts val="1000"/>
              <a:buFont typeface="Calibri"/>
              <a:buNone/>
            </a:pPr>
            <a:r>
              <a:rPr lang="en-US" sz="3000">
                <a:solidFill>
                  <a:srgbClr val="0090CA"/>
                </a:solidFill>
              </a:rPr>
              <a:t>850</a:t>
            </a:r>
            <a:endParaRPr sz="3000">
              <a:solidFill>
                <a:srgbClr val="0090CA"/>
              </a:solidFill>
            </a:endParaRPr>
          </a:p>
        </p:txBody>
      </p:sp>
      <p:sp>
        <p:nvSpPr>
          <p:cNvPr id="367" name="Google Shape;367;p44"/>
          <p:cNvSpPr txBox="1">
            <a:spLocks noGrp="1"/>
          </p:cNvSpPr>
          <p:nvPr>
            <p:ph type="ctrTitle"/>
          </p:nvPr>
        </p:nvSpPr>
        <p:spPr>
          <a:xfrm>
            <a:off x="4799325" y="5288400"/>
            <a:ext cx="2772900" cy="439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15C24"/>
              </a:buClr>
              <a:buSzPts val="1000"/>
              <a:buFont typeface="Calibri"/>
              <a:buNone/>
            </a:pPr>
            <a:r>
              <a:rPr lang="en-US" sz="3000">
                <a:solidFill>
                  <a:srgbClr val="0090CA"/>
                </a:solidFill>
              </a:rPr>
              <a:t>300</a:t>
            </a:r>
            <a:endParaRPr sz="3000">
              <a:solidFill>
                <a:srgbClr val="0090CA"/>
              </a:solidFill>
            </a:endParaRPr>
          </a:p>
          <a:p>
            <a:pPr marL="0" marR="0" lvl="0" indent="0" algn="ctr" rtl="0">
              <a:lnSpc>
                <a:spcPct val="90000"/>
              </a:lnSpc>
              <a:spcBef>
                <a:spcPts val="0"/>
              </a:spcBef>
              <a:spcAft>
                <a:spcPts val="0"/>
              </a:spcAft>
              <a:buClr>
                <a:srgbClr val="F15C24"/>
              </a:buClr>
              <a:buSzPts val="1000"/>
              <a:buFont typeface="Calibri"/>
              <a:buNone/>
            </a:pPr>
            <a:r>
              <a:rPr lang="en-US" sz="1400">
                <a:solidFill>
                  <a:srgbClr val="0090CA"/>
                </a:solidFill>
              </a:rPr>
              <a:t>credit score</a:t>
            </a:r>
            <a:endParaRPr sz="1400">
              <a:solidFill>
                <a:srgbClr val="0090CA"/>
              </a:solidFill>
            </a:endParaRPr>
          </a:p>
        </p:txBody>
      </p:sp>
      <p:cxnSp>
        <p:nvCxnSpPr>
          <p:cNvPr id="368" name="Google Shape;368;p44"/>
          <p:cNvCxnSpPr>
            <a:stCxn id="366" idx="2"/>
            <a:endCxn id="367" idx="0"/>
          </p:cNvCxnSpPr>
          <p:nvPr/>
        </p:nvCxnSpPr>
        <p:spPr>
          <a:xfrm>
            <a:off x="6185775" y="1889900"/>
            <a:ext cx="0" cy="3398400"/>
          </a:xfrm>
          <a:prstGeom prst="straightConnector1">
            <a:avLst/>
          </a:prstGeom>
          <a:noFill/>
          <a:ln w="19050" cap="flat" cmpd="sng">
            <a:solidFill>
              <a:srgbClr val="0090CA"/>
            </a:solidFill>
            <a:prstDash val="solid"/>
            <a:round/>
            <a:headEnd type="none" w="med" len="med"/>
            <a:tailEnd type="none" w="med" len="med"/>
          </a:ln>
        </p:spPr>
      </p:cxnSp>
      <p:sp>
        <p:nvSpPr>
          <p:cNvPr id="369" name="Google Shape;369;p4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5"/>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Putting It All Together</a:t>
            </a:r>
            <a:endParaRPr>
              <a:solidFill>
                <a:srgbClr val="886789"/>
              </a:solidFill>
            </a:endParaRPr>
          </a:p>
        </p:txBody>
      </p:sp>
      <p:sp>
        <p:nvSpPr>
          <p:cNvPr id="375" name="Google Shape;375;p45"/>
          <p:cNvSpPr txBox="1">
            <a:spLocks noGrp="1"/>
          </p:cNvSpPr>
          <p:nvPr>
            <p:ph type="ctrTitle"/>
          </p:nvPr>
        </p:nvSpPr>
        <p:spPr>
          <a:xfrm>
            <a:off x="1636900" y="1359175"/>
            <a:ext cx="89319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a:solidFill>
                  <a:srgbClr val="666666"/>
                </a:solidFill>
              </a:rPr>
              <a:t>Credit reports and scores are used by:</a:t>
            </a:r>
            <a:endParaRPr/>
          </a:p>
        </p:txBody>
      </p:sp>
      <p:sp>
        <p:nvSpPr>
          <p:cNvPr id="376" name="Google Shape;376;p45"/>
          <p:cNvSpPr txBox="1"/>
          <p:nvPr/>
        </p:nvSpPr>
        <p:spPr>
          <a:xfrm>
            <a:off x="2577625" y="2223175"/>
            <a:ext cx="79215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Lenders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Employers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Landlords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Communications/Utility Companies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Insurance Companies</a:t>
            </a:r>
            <a:endParaRPr/>
          </a:p>
        </p:txBody>
      </p:sp>
      <p:sp>
        <p:nvSpPr>
          <p:cNvPr id="377" name="Google Shape;377;p4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ctrTitle"/>
          </p:nvPr>
        </p:nvSpPr>
        <p:spPr>
          <a:xfrm>
            <a:off x="585162" y="2720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Potential Consequences of Credit</a:t>
            </a:r>
            <a:endParaRPr>
              <a:solidFill>
                <a:srgbClr val="886789"/>
              </a:solidFill>
            </a:endParaRPr>
          </a:p>
        </p:txBody>
      </p:sp>
      <p:sp>
        <p:nvSpPr>
          <p:cNvPr id="383" name="Google Shape;383;p46"/>
          <p:cNvSpPr txBox="1">
            <a:spLocks noGrp="1"/>
          </p:cNvSpPr>
          <p:nvPr>
            <p:ph type="ctrTitle"/>
          </p:nvPr>
        </p:nvSpPr>
        <p:spPr>
          <a:xfrm>
            <a:off x="422525" y="1329825"/>
            <a:ext cx="11050800" cy="12576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F15C24"/>
              </a:buClr>
              <a:buSzPts val="900"/>
              <a:buFont typeface="Calibri"/>
              <a:buNone/>
            </a:pPr>
            <a:r>
              <a:rPr lang="en-US" sz="3600" b="0" i="0" u="none" strike="noStrike" cap="none">
                <a:solidFill>
                  <a:srgbClr val="666666"/>
                </a:solidFill>
              </a:rPr>
              <a:t>Bad things can happen if you </a:t>
            </a:r>
            <a:r>
              <a:rPr lang="en-US" sz="3600" i="0" u="none" strike="noStrike" cap="none">
                <a:solidFill>
                  <a:srgbClr val="886789"/>
                </a:solidFill>
              </a:rPr>
              <a:t>don’t pay back</a:t>
            </a:r>
            <a:r>
              <a:rPr lang="en-US" sz="3600" b="1" i="0" u="none" strike="noStrike" cap="none">
                <a:solidFill>
                  <a:srgbClr val="666666"/>
                </a:solidFill>
                <a:latin typeface="Calibri"/>
                <a:ea typeface="Calibri"/>
                <a:cs typeface="Calibri"/>
                <a:sym typeface="Calibri"/>
              </a:rPr>
              <a:t> </a:t>
            </a:r>
            <a:r>
              <a:rPr lang="en-US" sz="3600" b="0" i="0" u="none" strike="noStrike" cap="none">
                <a:solidFill>
                  <a:srgbClr val="666666"/>
                </a:solidFill>
              </a:rPr>
              <a:t>your </a:t>
            </a:r>
            <a:r>
              <a:rPr lang="en-US" sz="3600" b="0">
                <a:solidFill>
                  <a:srgbClr val="666666"/>
                </a:solidFill>
              </a:rPr>
              <a:t>debt</a:t>
            </a:r>
            <a:r>
              <a:rPr lang="en-US" sz="3600" b="0" i="0" u="none" strike="noStrike" cap="none">
                <a:solidFill>
                  <a:srgbClr val="666666"/>
                </a:solidFill>
              </a:rPr>
              <a:t>.</a:t>
            </a:r>
            <a:endParaRPr b="0"/>
          </a:p>
        </p:txBody>
      </p:sp>
      <p:sp>
        <p:nvSpPr>
          <p:cNvPr id="384" name="Google Shape;384;p46"/>
          <p:cNvSpPr txBox="1"/>
          <p:nvPr/>
        </p:nvSpPr>
        <p:spPr>
          <a:xfrm>
            <a:off x="2150" y="2085669"/>
            <a:ext cx="7839000" cy="3416400"/>
          </a:xfrm>
          <a:prstGeom prst="rect">
            <a:avLst/>
          </a:prstGeom>
          <a:noFill/>
          <a:ln>
            <a:noFill/>
          </a:ln>
        </p:spPr>
        <p:txBody>
          <a:bodyPr spcFirstLastPara="1" wrap="square" lIns="91425" tIns="45700" rIns="91425" bIns="45700" anchor="t" anchorCtr="0">
            <a:noAutofit/>
          </a:bodyPr>
          <a:lstStyle/>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Higher interest rates for credit cards and loans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Denial of credit cards and loans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Garnished wages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Redirected federal payments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Even more fees</a:t>
            </a:r>
            <a:endParaRPr sz="2400" b="0" i="0" u="none" strike="noStrike" cap="none" dirty="0">
              <a:solidFill>
                <a:srgbClr val="666666"/>
              </a:solidFill>
              <a:latin typeface="Calibri"/>
              <a:ea typeface="Calibri"/>
              <a:cs typeface="Calibri"/>
              <a:sym typeface="Calibri"/>
            </a:endParaRPr>
          </a:p>
          <a:p>
            <a:pPr marL="1828800" marR="0" lvl="0" indent="-381000" algn="l" rtl="0">
              <a:lnSpc>
                <a:spcPct val="115000"/>
              </a:lnSpc>
              <a:spcBef>
                <a:spcPts val="0"/>
              </a:spcBef>
              <a:spcAft>
                <a:spcPts val="0"/>
              </a:spcAft>
              <a:buClr>
                <a:srgbClr val="666666"/>
              </a:buClr>
              <a:buSzPts val="2400"/>
              <a:buFont typeface="Calibri"/>
              <a:buChar char="●"/>
            </a:pPr>
            <a:r>
              <a:rPr lang="en-US" sz="2400" dirty="0">
                <a:solidFill>
                  <a:srgbClr val="666666"/>
                </a:solidFill>
                <a:latin typeface="Calibri"/>
                <a:ea typeface="Calibri"/>
                <a:cs typeface="Calibri"/>
                <a:sym typeface="Calibri"/>
              </a:rPr>
              <a:t>Bankruptcy</a:t>
            </a:r>
            <a:endParaRPr sz="2400" dirty="0">
              <a:solidFill>
                <a:srgbClr val="666666"/>
              </a:solidFill>
              <a:latin typeface="Calibri"/>
              <a:ea typeface="Calibri"/>
              <a:cs typeface="Calibri"/>
              <a:sym typeface="Calibri"/>
            </a:endParaRPr>
          </a:p>
        </p:txBody>
      </p:sp>
      <p:sp>
        <p:nvSpPr>
          <p:cNvPr id="385" name="Google Shape;385;p4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35</a:t>
            </a:fld>
            <a:endParaRPr/>
          </a:p>
        </p:txBody>
      </p:sp>
      <p:pic>
        <p:nvPicPr>
          <p:cNvPr id="386" name="Google Shape;386;p46"/>
          <p:cNvPicPr preferRelativeResize="0"/>
          <p:nvPr/>
        </p:nvPicPr>
        <p:blipFill>
          <a:blip r:embed="rId3">
            <a:alphaModFix/>
          </a:blip>
          <a:stretch>
            <a:fillRect/>
          </a:stretch>
        </p:blipFill>
        <p:spPr>
          <a:xfrm>
            <a:off x="8297525" y="2494851"/>
            <a:ext cx="3175801" cy="24708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Two Types of Borrowing</a:t>
            </a:r>
            <a:endParaRPr>
              <a:solidFill>
                <a:srgbClr val="886789"/>
              </a:solidFill>
            </a:endParaRPr>
          </a:p>
        </p:txBody>
      </p:sp>
      <p:sp>
        <p:nvSpPr>
          <p:cNvPr id="392" name="Google Shape;392;p4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36</a:t>
            </a:fld>
            <a:endParaRPr/>
          </a:p>
        </p:txBody>
      </p:sp>
      <p:pic>
        <p:nvPicPr>
          <p:cNvPr id="393" name="Google Shape;393;p47"/>
          <p:cNvPicPr preferRelativeResize="0"/>
          <p:nvPr/>
        </p:nvPicPr>
        <p:blipFill>
          <a:blip r:embed="rId3">
            <a:alphaModFix/>
          </a:blip>
          <a:stretch>
            <a:fillRect/>
          </a:stretch>
        </p:blipFill>
        <p:spPr>
          <a:xfrm>
            <a:off x="4478948" y="1537475"/>
            <a:ext cx="3499575" cy="4439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Taking the Long Way</a:t>
            </a:r>
            <a:endParaRPr>
              <a:solidFill>
                <a:srgbClr val="886789"/>
              </a:solidFill>
            </a:endParaRPr>
          </a:p>
        </p:txBody>
      </p:sp>
      <p:sp>
        <p:nvSpPr>
          <p:cNvPr id="399" name="Google Shape;399;p4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37</a:t>
            </a:fld>
            <a:endParaRPr/>
          </a:p>
        </p:txBody>
      </p:sp>
      <p:pic>
        <p:nvPicPr>
          <p:cNvPr id="400" name="Google Shape;400;p48"/>
          <p:cNvPicPr preferRelativeResize="0"/>
          <p:nvPr/>
        </p:nvPicPr>
        <p:blipFill rotWithShape="1">
          <a:blip r:embed="rId3">
            <a:alphaModFix/>
          </a:blip>
          <a:srcRect l="1028" r="1028"/>
          <a:stretch/>
        </p:blipFill>
        <p:spPr>
          <a:xfrm>
            <a:off x="1059725" y="1393900"/>
            <a:ext cx="10754549" cy="4071700"/>
          </a:xfrm>
          <a:prstGeom prst="rect">
            <a:avLst/>
          </a:prstGeom>
          <a:noFill/>
          <a:ln>
            <a:noFill/>
          </a:ln>
        </p:spPr>
      </p:pic>
      <p:pic>
        <p:nvPicPr>
          <p:cNvPr id="401" name="Google Shape;401;p48"/>
          <p:cNvPicPr preferRelativeResize="0"/>
          <p:nvPr/>
        </p:nvPicPr>
        <p:blipFill>
          <a:blip r:embed="rId4">
            <a:alphaModFix/>
          </a:blip>
          <a:stretch>
            <a:fillRect/>
          </a:stretch>
        </p:blipFill>
        <p:spPr>
          <a:xfrm>
            <a:off x="3636025" y="1810563"/>
            <a:ext cx="1905000" cy="1438275"/>
          </a:xfrm>
          <a:prstGeom prst="rect">
            <a:avLst/>
          </a:prstGeom>
          <a:noFill/>
          <a:ln>
            <a:noFill/>
          </a:ln>
        </p:spPr>
      </p:pic>
      <p:pic>
        <p:nvPicPr>
          <p:cNvPr id="402" name="Google Shape;402;p48"/>
          <p:cNvPicPr preferRelativeResize="0"/>
          <p:nvPr/>
        </p:nvPicPr>
        <p:blipFill>
          <a:blip r:embed="rId5">
            <a:alphaModFix/>
          </a:blip>
          <a:stretch>
            <a:fillRect/>
          </a:stretch>
        </p:blipFill>
        <p:spPr>
          <a:xfrm>
            <a:off x="1118542" y="1779342"/>
            <a:ext cx="731700" cy="1057258"/>
          </a:xfrm>
          <a:prstGeom prst="rect">
            <a:avLst/>
          </a:prstGeom>
          <a:noFill/>
          <a:ln>
            <a:noFill/>
          </a:ln>
        </p:spPr>
      </p:pic>
      <p:pic>
        <p:nvPicPr>
          <p:cNvPr id="403" name="Google Shape;403;p48"/>
          <p:cNvPicPr preferRelativeResize="0"/>
          <p:nvPr/>
        </p:nvPicPr>
        <p:blipFill>
          <a:blip r:embed="rId5">
            <a:alphaModFix/>
          </a:blip>
          <a:stretch>
            <a:fillRect/>
          </a:stretch>
        </p:blipFill>
        <p:spPr>
          <a:xfrm>
            <a:off x="8041967" y="4507542"/>
            <a:ext cx="731700" cy="105725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Cost of College: One Year</a:t>
            </a:r>
            <a:endParaRPr>
              <a:solidFill>
                <a:srgbClr val="886789"/>
              </a:solidFill>
            </a:endParaRPr>
          </a:p>
        </p:txBody>
      </p:sp>
      <p:sp>
        <p:nvSpPr>
          <p:cNvPr id="410" name="Google Shape;410;p49"/>
          <p:cNvSpPr txBox="1"/>
          <p:nvPr/>
        </p:nvSpPr>
        <p:spPr>
          <a:xfrm>
            <a:off x="2807225" y="1502650"/>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90CA"/>
              </a:buClr>
              <a:buSzPts val="350"/>
              <a:buFont typeface="Calibri"/>
              <a:buNone/>
            </a:pPr>
            <a:r>
              <a:rPr lang="en-US" sz="1400" b="1" i="0" u="none" strike="noStrike" cap="none" dirty="0">
                <a:solidFill>
                  <a:srgbClr val="0090CA"/>
                </a:solidFill>
                <a:latin typeface="Calibri"/>
                <a:ea typeface="Calibri"/>
                <a:cs typeface="Calibri"/>
                <a:sym typeface="Calibri"/>
              </a:rPr>
              <a:t>Private Four-Year School</a:t>
            </a:r>
            <a:endParaRPr dirty="0"/>
          </a:p>
          <a:p>
            <a:pPr marL="0" marR="0" lvl="0" indent="0" algn="r" rtl="0">
              <a:lnSpc>
                <a:spcPct val="100000"/>
              </a:lnSpc>
              <a:spcBef>
                <a:spcPts val="0"/>
              </a:spcBef>
              <a:spcAft>
                <a:spcPts val="0"/>
              </a:spcAft>
              <a:buClr>
                <a:srgbClr val="0090CA"/>
              </a:buClr>
              <a:buSzPts val="350"/>
              <a:buFont typeface="Calibri"/>
              <a:buNone/>
            </a:pPr>
            <a:r>
              <a:rPr lang="en-US" sz="1400" b="1" i="1" u="none" strike="noStrike" cap="none" dirty="0">
                <a:solidFill>
                  <a:srgbClr val="0090CA"/>
                </a:solidFill>
                <a:latin typeface="Calibri"/>
                <a:ea typeface="Calibri"/>
                <a:cs typeface="Calibri"/>
                <a:sym typeface="Calibri"/>
              </a:rPr>
              <a:t>Tuition, Fees, Room, and Board</a:t>
            </a:r>
            <a:endParaRPr dirty="0"/>
          </a:p>
        </p:txBody>
      </p:sp>
      <p:sp>
        <p:nvSpPr>
          <p:cNvPr id="411" name="Google Shape;411;p49"/>
          <p:cNvSpPr txBox="1"/>
          <p:nvPr/>
        </p:nvSpPr>
        <p:spPr>
          <a:xfrm>
            <a:off x="2167650" y="2366561"/>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DD5C50"/>
              </a:buClr>
              <a:buSzPts val="350"/>
              <a:buFont typeface="Calibri"/>
              <a:buNone/>
            </a:pPr>
            <a:r>
              <a:rPr lang="en-US" sz="1400" b="1" i="0" u="none" strike="noStrike" cap="none" dirty="0">
                <a:solidFill>
                  <a:schemeClr val="accent1"/>
                </a:solidFill>
                <a:latin typeface="Calibri"/>
                <a:ea typeface="Calibri"/>
                <a:cs typeface="Calibri"/>
                <a:sym typeface="Calibri"/>
              </a:rPr>
              <a:t>Private Four-Year School</a:t>
            </a:r>
            <a:endParaRPr dirty="0">
              <a:solidFill>
                <a:schemeClr val="accent1"/>
              </a:solidFill>
            </a:endParaRPr>
          </a:p>
          <a:p>
            <a:pPr marL="0" marR="0" lvl="0" indent="0" algn="r" rtl="0">
              <a:lnSpc>
                <a:spcPct val="100000"/>
              </a:lnSpc>
              <a:spcBef>
                <a:spcPts val="0"/>
              </a:spcBef>
              <a:spcAft>
                <a:spcPts val="0"/>
              </a:spcAft>
              <a:buClr>
                <a:srgbClr val="DD5C50"/>
              </a:buClr>
              <a:buSzPts val="350"/>
              <a:buFont typeface="Calibri"/>
              <a:buNone/>
            </a:pPr>
            <a:r>
              <a:rPr lang="en-US" sz="1400" b="1" i="1" u="none" strike="noStrike" cap="none" dirty="0">
                <a:solidFill>
                  <a:schemeClr val="accent1"/>
                </a:solidFill>
                <a:latin typeface="Calibri"/>
                <a:ea typeface="Calibri"/>
                <a:cs typeface="Calibri"/>
                <a:sym typeface="Calibri"/>
              </a:rPr>
              <a:t>Tuition and Fees</a:t>
            </a:r>
            <a:endParaRPr dirty="0">
              <a:solidFill>
                <a:schemeClr val="accent1"/>
              </a:solidFill>
            </a:endParaRPr>
          </a:p>
        </p:txBody>
      </p:sp>
      <p:sp>
        <p:nvSpPr>
          <p:cNvPr id="412" name="Google Shape;412;p49"/>
          <p:cNvSpPr txBox="1"/>
          <p:nvPr/>
        </p:nvSpPr>
        <p:spPr>
          <a:xfrm>
            <a:off x="2119275" y="3308050"/>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A2B34C"/>
              </a:buClr>
              <a:buSzPts val="350"/>
              <a:buFont typeface="Calibri"/>
              <a:buNone/>
            </a:pPr>
            <a:r>
              <a:rPr lang="en-US" sz="1400" b="1" i="0" u="none" strike="noStrike" cap="none" dirty="0">
                <a:solidFill>
                  <a:schemeClr val="bg2">
                    <a:lumMod val="60000"/>
                    <a:lumOff val="40000"/>
                  </a:schemeClr>
                </a:solidFill>
                <a:latin typeface="Calibri"/>
                <a:ea typeface="Calibri"/>
                <a:cs typeface="Calibri"/>
                <a:sym typeface="Calibri"/>
              </a:rPr>
              <a:t>Public Four-Year School</a:t>
            </a:r>
            <a:endParaRPr dirty="0">
              <a:solidFill>
                <a:schemeClr val="bg2">
                  <a:lumMod val="60000"/>
                  <a:lumOff val="40000"/>
                </a:schemeClr>
              </a:solidFill>
            </a:endParaRPr>
          </a:p>
          <a:p>
            <a:pPr marL="0" marR="0" lvl="0" indent="0" algn="r" rtl="0">
              <a:lnSpc>
                <a:spcPct val="100000"/>
              </a:lnSpc>
              <a:spcBef>
                <a:spcPts val="0"/>
              </a:spcBef>
              <a:spcAft>
                <a:spcPts val="0"/>
              </a:spcAft>
              <a:buClr>
                <a:srgbClr val="A2B34C"/>
              </a:buClr>
              <a:buSzPts val="350"/>
              <a:buFont typeface="Calibri"/>
              <a:buNone/>
            </a:pPr>
            <a:r>
              <a:rPr lang="en-US" sz="1400" b="1" i="1" u="none" strike="noStrike" cap="none" dirty="0">
                <a:solidFill>
                  <a:schemeClr val="bg2">
                    <a:lumMod val="60000"/>
                    <a:lumOff val="40000"/>
                  </a:schemeClr>
                </a:solidFill>
                <a:latin typeface="Calibri"/>
                <a:ea typeface="Calibri"/>
                <a:cs typeface="Calibri"/>
                <a:sym typeface="Calibri"/>
              </a:rPr>
              <a:t>Tuition, Fees, Room, and Board</a:t>
            </a:r>
            <a:endParaRPr dirty="0">
              <a:solidFill>
                <a:schemeClr val="bg2">
                  <a:lumMod val="60000"/>
                  <a:lumOff val="40000"/>
                </a:schemeClr>
              </a:solidFill>
            </a:endParaRPr>
          </a:p>
        </p:txBody>
      </p:sp>
      <p:sp>
        <p:nvSpPr>
          <p:cNvPr id="413" name="Google Shape;413;p49"/>
          <p:cNvSpPr txBox="1"/>
          <p:nvPr/>
        </p:nvSpPr>
        <p:spPr>
          <a:xfrm>
            <a:off x="2223425" y="4249512"/>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886789"/>
              </a:buClr>
              <a:buSzPts val="350"/>
              <a:buFont typeface="Calibri"/>
              <a:buNone/>
            </a:pPr>
            <a:r>
              <a:rPr lang="en-US" sz="1400" b="1" i="0" u="none" strike="noStrike" cap="none" dirty="0">
                <a:solidFill>
                  <a:schemeClr val="accent1">
                    <a:lumMod val="60000"/>
                    <a:lumOff val="40000"/>
                  </a:schemeClr>
                </a:solidFill>
                <a:latin typeface="Calibri"/>
                <a:ea typeface="Calibri"/>
                <a:cs typeface="Calibri"/>
                <a:sym typeface="Calibri"/>
              </a:rPr>
              <a:t>Public Four-Year School</a:t>
            </a:r>
            <a:endParaRPr dirty="0">
              <a:solidFill>
                <a:schemeClr val="accent1">
                  <a:lumMod val="60000"/>
                  <a:lumOff val="40000"/>
                </a:schemeClr>
              </a:solidFill>
            </a:endParaRPr>
          </a:p>
          <a:p>
            <a:pPr marL="0" marR="0" lvl="0" indent="0" algn="r" rtl="0">
              <a:lnSpc>
                <a:spcPct val="100000"/>
              </a:lnSpc>
              <a:spcBef>
                <a:spcPts val="0"/>
              </a:spcBef>
              <a:spcAft>
                <a:spcPts val="0"/>
              </a:spcAft>
              <a:buClr>
                <a:srgbClr val="886789"/>
              </a:buClr>
              <a:buSzPts val="350"/>
              <a:buFont typeface="Calibri"/>
              <a:buNone/>
            </a:pPr>
            <a:r>
              <a:rPr lang="en-US" sz="1400" b="1" i="1" u="none" strike="noStrike" cap="none" dirty="0">
                <a:solidFill>
                  <a:schemeClr val="accent1">
                    <a:lumMod val="60000"/>
                    <a:lumOff val="40000"/>
                  </a:schemeClr>
                </a:solidFill>
                <a:latin typeface="Calibri"/>
                <a:ea typeface="Calibri"/>
                <a:cs typeface="Calibri"/>
                <a:sym typeface="Calibri"/>
              </a:rPr>
              <a:t>Tuition and Fees</a:t>
            </a:r>
            <a:endParaRPr dirty="0">
              <a:solidFill>
                <a:schemeClr val="accent1">
                  <a:lumMod val="60000"/>
                  <a:lumOff val="40000"/>
                </a:schemeClr>
              </a:solidFill>
            </a:endParaRPr>
          </a:p>
        </p:txBody>
      </p:sp>
      <p:sp>
        <p:nvSpPr>
          <p:cNvPr id="414" name="Google Shape;414;p49"/>
          <p:cNvSpPr txBox="1"/>
          <p:nvPr/>
        </p:nvSpPr>
        <p:spPr>
          <a:xfrm>
            <a:off x="2743925" y="5190987"/>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9E9E9E"/>
              </a:buClr>
              <a:buSzPts val="350"/>
              <a:buFont typeface="Calibri"/>
              <a:buNone/>
            </a:pPr>
            <a:r>
              <a:rPr lang="en-US" sz="1400" b="1" i="0" u="none" strike="noStrike" cap="none" dirty="0">
                <a:solidFill>
                  <a:schemeClr val="accent1">
                    <a:lumMod val="40000"/>
                    <a:lumOff val="60000"/>
                  </a:schemeClr>
                </a:solidFill>
                <a:latin typeface="Calibri"/>
                <a:ea typeface="Calibri"/>
                <a:cs typeface="Calibri"/>
                <a:sym typeface="Calibri"/>
              </a:rPr>
              <a:t>Public Two-Year School</a:t>
            </a:r>
            <a:endParaRPr dirty="0">
              <a:solidFill>
                <a:schemeClr val="accent1">
                  <a:lumMod val="40000"/>
                  <a:lumOff val="60000"/>
                </a:schemeClr>
              </a:solidFill>
            </a:endParaRPr>
          </a:p>
          <a:p>
            <a:pPr marL="0" marR="0" lvl="0" indent="0" algn="r" rtl="0">
              <a:lnSpc>
                <a:spcPct val="100000"/>
              </a:lnSpc>
              <a:spcBef>
                <a:spcPts val="0"/>
              </a:spcBef>
              <a:spcAft>
                <a:spcPts val="0"/>
              </a:spcAft>
              <a:buClr>
                <a:srgbClr val="9E9E9E"/>
              </a:buClr>
              <a:buSzPts val="350"/>
              <a:buFont typeface="Calibri"/>
              <a:buNone/>
            </a:pPr>
            <a:r>
              <a:rPr lang="en-US" sz="1400" b="1" i="1" u="none" strike="noStrike" cap="none" dirty="0">
                <a:solidFill>
                  <a:schemeClr val="accent1">
                    <a:lumMod val="40000"/>
                    <a:lumOff val="60000"/>
                  </a:schemeClr>
                </a:solidFill>
                <a:latin typeface="Calibri"/>
                <a:ea typeface="Calibri"/>
                <a:cs typeface="Calibri"/>
                <a:sym typeface="Calibri"/>
              </a:rPr>
              <a:t>Tuition and Fees</a:t>
            </a:r>
            <a:endParaRPr dirty="0">
              <a:solidFill>
                <a:schemeClr val="accent1">
                  <a:lumMod val="40000"/>
                  <a:lumOff val="60000"/>
                </a:schemeClr>
              </a:solidFill>
            </a:endParaRPr>
          </a:p>
        </p:txBody>
      </p:sp>
      <p:sp>
        <p:nvSpPr>
          <p:cNvPr id="415" name="Google Shape;415;p49"/>
          <p:cNvSpPr txBox="1"/>
          <p:nvPr/>
        </p:nvSpPr>
        <p:spPr>
          <a:xfrm>
            <a:off x="5973269" y="5900725"/>
            <a:ext cx="3067500" cy="26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E9E9E"/>
              </a:buClr>
              <a:buSzPts val="250"/>
              <a:buFont typeface="Calibri"/>
              <a:buNone/>
            </a:pPr>
            <a:r>
              <a:rPr lang="en-US" sz="1000" b="0" i="0" u="none" strike="noStrike" cap="none" dirty="0">
                <a:solidFill>
                  <a:srgbClr val="9E9E9E"/>
                </a:solidFill>
                <a:latin typeface="Calibri"/>
                <a:ea typeface="Calibri"/>
                <a:cs typeface="Calibri"/>
                <a:sym typeface="Calibri"/>
              </a:rPr>
              <a:t>Data: 2022-2023, College Board</a:t>
            </a:r>
            <a:endParaRPr dirty="0"/>
          </a:p>
        </p:txBody>
      </p:sp>
      <p:sp>
        <p:nvSpPr>
          <p:cNvPr id="416" name="Google Shape;416;p4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38</a:t>
            </a:fld>
            <a:endParaRPr sz="1300" b="1">
              <a:solidFill>
                <a:srgbClr val="FFFFFF"/>
              </a:solidFill>
            </a:endParaRPr>
          </a:p>
        </p:txBody>
      </p:sp>
      <p:graphicFrame>
        <p:nvGraphicFramePr>
          <p:cNvPr id="2" name="Diagram 1">
            <a:extLst>
              <a:ext uri="{FF2B5EF4-FFF2-40B4-BE49-F238E27FC236}">
                <a16:creationId xmlns:a16="http://schemas.microsoft.com/office/drawing/2014/main" id="{94F70DFC-ACF1-D575-05BD-41CD6491BB5C}"/>
              </a:ext>
            </a:extLst>
          </p:cNvPr>
          <p:cNvGraphicFramePr/>
          <p:nvPr>
            <p:extLst>
              <p:ext uri="{D42A27DB-BD31-4B8C-83A1-F6EECF244321}">
                <p14:modId xmlns:p14="http://schemas.microsoft.com/office/powerpoint/2010/main" val="3927045723"/>
              </p:ext>
            </p:extLst>
          </p:nvPr>
        </p:nvGraphicFramePr>
        <p:xfrm>
          <a:off x="4375656" y="1502651"/>
          <a:ext cx="6262725" cy="425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Paying for College</a:t>
            </a:r>
            <a:endParaRPr>
              <a:solidFill>
                <a:srgbClr val="886789"/>
              </a:solidFill>
            </a:endParaRPr>
          </a:p>
        </p:txBody>
      </p:sp>
      <p:sp>
        <p:nvSpPr>
          <p:cNvPr id="422" name="Google Shape;422;p50"/>
          <p:cNvSpPr txBox="1"/>
          <p:nvPr/>
        </p:nvSpPr>
        <p:spPr>
          <a:xfrm>
            <a:off x="494912" y="1408108"/>
            <a:ext cx="11237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900"/>
              <a:buFont typeface="Arial"/>
              <a:buNone/>
            </a:pPr>
            <a:r>
              <a:rPr lang="en-US" sz="3600" b="1" i="0" u="none" strike="noStrike" cap="none">
                <a:solidFill>
                  <a:srgbClr val="666666"/>
                </a:solidFill>
                <a:latin typeface="Calibri"/>
                <a:ea typeface="Calibri"/>
                <a:cs typeface="Calibri"/>
                <a:sym typeface="Calibri"/>
              </a:rPr>
              <a:t>Do these things, in this order . . . </a:t>
            </a:r>
            <a:endParaRPr/>
          </a:p>
        </p:txBody>
      </p:sp>
      <p:sp>
        <p:nvSpPr>
          <p:cNvPr id="423" name="Google Shape;423;p50"/>
          <p:cNvSpPr/>
          <p:nvPr/>
        </p:nvSpPr>
        <p:spPr>
          <a:xfrm>
            <a:off x="3329053" y="4915462"/>
            <a:ext cx="8504400" cy="831000"/>
          </a:xfrm>
          <a:prstGeom prst="rect">
            <a:avLst/>
          </a:prstGeom>
          <a:noFill/>
          <a:ln>
            <a:noFill/>
          </a:ln>
        </p:spPr>
        <p:txBody>
          <a:bodyPr spcFirstLastPara="1" wrap="square" lIns="91425" tIns="45700" rIns="91425" bIns="45700" anchor="t" anchorCtr="0">
            <a:noAutofit/>
          </a:bodyPr>
          <a:lstStyle/>
          <a:p>
            <a:pPr marL="1371600" marR="0" lvl="0" indent="-76200" algn="r" rtl="0">
              <a:lnSpc>
                <a:spcPct val="100000"/>
              </a:lnSpc>
              <a:spcBef>
                <a:spcPts val="0"/>
              </a:spcBef>
              <a:spcAft>
                <a:spcPts val="0"/>
              </a:spcAft>
              <a:buClr>
                <a:schemeClr val="dk1"/>
              </a:buClr>
              <a:buSzPts val="1200"/>
              <a:buFont typeface="Calibri"/>
              <a:buNone/>
            </a:pPr>
            <a:r>
              <a:rPr lang="en-US" sz="4800" b="1" i="0" u="none" strike="noStrike" cap="none">
                <a:solidFill>
                  <a:srgbClr val="F15C24"/>
                </a:solidFill>
                <a:latin typeface="Calibri"/>
                <a:ea typeface="Calibri"/>
                <a:cs typeface="Calibri"/>
                <a:sym typeface="Calibri"/>
              </a:rPr>
              <a:t>STUDENT LOANS ARE LAST!</a:t>
            </a:r>
            <a:endParaRPr/>
          </a:p>
        </p:txBody>
      </p:sp>
      <p:sp>
        <p:nvSpPr>
          <p:cNvPr id="424" name="Google Shape;424;p50"/>
          <p:cNvSpPr txBox="1"/>
          <p:nvPr/>
        </p:nvSpPr>
        <p:spPr>
          <a:xfrm>
            <a:off x="1615068" y="2200507"/>
            <a:ext cx="8023800" cy="2308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Research ways to minimize cost</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Work and save money now, if you can</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Maximize grants and scholarships</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Select loans carefully to bridge the gap</a:t>
            </a:r>
            <a:endParaRPr sz="2400" b="0" i="0" u="none" strike="noStrike" cap="none">
              <a:solidFill>
                <a:srgbClr val="757070"/>
              </a:solidFill>
              <a:latin typeface="Calibri"/>
              <a:ea typeface="Calibri"/>
              <a:cs typeface="Calibri"/>
              <a:sym typeface="Calibri"/>
            </a:endParaRPr>
          </a:p>
        </p:txBody>
      </p:sp>
      <p:sp>
        <p:nvSpPr>
          <p:cNvPr id="425" name="Google Shape;425;p5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39</a:t>
            </a:fld>
            <a:endParaRPr sz="13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The Road </a:t>
            </a:r>
            <a:r>
              <a:rPr lang="en-US">
                <a:solidFill>
                  <a:srgbClr val="886789"/>
                </a:solidFill>
              </a:rPr>
              <a:t>to Financial Independence</a:t>
            </a:r>
            <a:endParaRPr>
              <a:solidFill>
                <a:srgbClr val="886789"/>
              </a:solidFill>
            </a:endParaRPr>
          </a:p>
        </p:txBody>
      </p:sp>
      <p:sp>
        <p:nvSpPr>
          <p:cNvPr id="111" name="Google Shape;111;p1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4</a:t>
            </a:fld>
            <a:endParaRPr/>
          </a:p>
        </p:txBody>
      </p:sp>
      <p:grpSp>
        <p:nvGrpSpPr>
          <p:cNvPr id="112" name="Google Shape;112;p18"/>
          <p:cNvGrpSpPr/>
          <p:nvPr/>
        </p:nvGrpSpPr>
        <p:grpSpPr>
          <a:xfrm>
            <a:off x="1072025" y="1497200"/>
            <a:ext cx="10855598" cy="4025625"/>
            <a:chOff x="1072025" y="1497200"/>
            <a:chExt cx="10855598" cy="4025625"/>
          </a:xfrm>
        </p:grpSpPr>
        <p:pic>
          <p:nvPicPr>
            <p:cNvPr id="113" name="Google Shape;113;p18"/>
            <p:cNvPicPr preferRelativeResize="0"/>
            <p:nvPr/>
          </p:nvPicPr>
          <p:blipFill rotWithShape="1">
            <a:blip r:embed="rId3">
              <a:alphaModFix/>
            </a:blip>
            <a:srcRect/>
            <a:stretch/>
          </p:blipFill>
          <p:spPr>
            <a:xfrm>
              <a:off x="1072025" y="1497200"/>
              <a:ext cx="10855598" cy="4025625"/>
            </a:xfrm>
            <a:prstGeom prst="rect">
              <a:avLst/>
            </a:prstGeom>
            <a:noFill/>
            <a:ln>
              <a:noFill/>
            </a:ln>
          </p:spPr>
        </p:pic>
        <p:pic>
          <p:nvPicPr>
            <p:cNvPr id="114" name="Google Shape;114;p18"/>
            <p:cNvPicPr preferRelativeResize="0"/>
            <p:nvPr/>
          </p:nvPicPr>
          <p:blipFill>
            <a:blip r:embed="rId4">
              <a:alphaModFix/>
            </a:blip>
            <a:stretch>
              <a:fillRect/>
            </a:stretch>
          </p:blipFill>
          <p:spPr>
            <a:xfrm>
              <a:off x="3339275" y="2664300"/>
              <a:ext cx="1354700" cy="2106050"/>
            </a:xfrm>
            <a:prstGeom prst="rect">
              <a:avLst/>
            </a:prstGeom>
            <a:noFill/>
            <a:ln>
              <a:noFill/>
            </a:ln>
          </p:spPr>
        </p:pic>
        <p:pic>
          <p:nvPicPr>
            <p:cNvPr id="115" name="Google Shape;115;p18"/>
            <p:cNvPicPr preferRelativeResize="0"/>
            <p:nvPr/>
          </p:nvPicPr>
          <p:blipFill>
            <a:blip r:embed="rId5">
              <a:alphaModFix/>
            </a:blip>
            <a:stretch>
              <a:fillRect/>
            </a:stretch>
          </p:blipFill>
          <p:spPr>
            <a:xfrm>
              <a:off x="1194742" y="1779342"/>
              <a:ext cx="731700" cy="1057258"/>
            </a:xfrm>
            <a:prstGeom prst="rect">
              <a:avLst/>
            </a:prstGeom>
            <a:noFill/>
            <a:ln>
              <a:noFill/>
            </a:ln>
          </p:spPr>
        </p:pic>
        <p:pic>
          <p:nvPicPr>
            <p:cNvPr id="116" name="Google Shape;116;p18"/>
            <p:cNvPicPr preferRelativeResize="0"/>
            <p:nvPr/>
          </p:nvPicPr>
          <p:blipFill>
            <a:blip r:embed="rId5">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1"/>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Student Loans: The Last Resort</a:t>
            </a:r>
            <a:endParaRPr>
              <a:solidFill>
                <a:srgbClr val="886789"/>
              </a:solidFill>
            </a:endParaRPr>
          </a:p>
        </p:txBody>
      </p:sp>
      <p:sp>
        <p:nvSpPr>
          <p:cNvPr id="431" name="Google Shape;431;p51"/>
          <p:cNvSpPr txBox="1">
            <a:spLocks noGrp="1"/>
          </p:cNvSpPr>
          <p:nvPr>
            <p:ph type="ctrTitle"/>
          </p:nvPr>
        </p:nvSpPr>
        <p:spPr>
          <a:xfrm>
            <a:off x="418725" y="1482600"/>
            <a:ext cx="8226000" cy="379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4800" b="0" i="0" u="none" strike="noStrike" cap="none">
                <a:solidFill>
                  <a:srgbClr val="666666"/>
                </a:solidFill>
              </a:rPr>
              <a:t>Use student loans</a:t>
            </a:r>
            <a:endParaRPr b="0"/>
          </a:p>
          <a:p>
            <a:pPr marL="0" marR="0" lvl="0" indent="0" algn="ctr" rtl="0">
              <a:lnSpc>
                <a:spcPct val="100000"/>
              </a:lnSpc>
              <a:spcBef>
                <a:spcPts val="0"/>
              </a:spcBef>
              <a:spcAft>
                <a:spcPts val="0"/>
              </a:spcAft>
              <a:buClr>
                <a:schemeClr val="dk1"/>
              </a:buClr>
              <a:buSzPts val="1200"/>
              <a:buFont typeface="Arial"/>
              <a:buNone/>
            </a:pPr>
            <a:r>
              <a:rPr lang="en-US" sz="4800" i="0" u="none" strike="noStrike" cap="none">
                <a:solidFill>
                  <a:srgbClr val="F15C24"/>
                </a:solidFill>
              </a:rPr>
              <a:t>only</a:t>
            </a:r>
            <a:r>
              <a:rPr lang="en-US" sz="4800" b="1" i="0" u="none" strike="noStrike" cap="none">
                <a:solidFill>
                  <a:srgbClr val="666666"/>
                </a:solidFill>
                <a:latin typeface="Calibri"/>
                <a:ea typeface="Calibri"/>
                <a:cs typeface="Calibri"/>
                <a:sym typeface="Calibri"/>
              </a:rPr>
              <a:t> </a:t>
            </a:r>
            <a:r>
              <a:rPr lang="en-US" sz="4800" b="0" i="0" u="none" strike="noStrike" cap="none">
                <a:solidFill>
                  <a:srgbClr val="666666"/>
                </a:solidFill>
              </a:rPr>
              <a:t>to pay for</a:t>
            </a:r>
            <a:r>
              <a:rPr lang="en-US" sz="4800" b="1" i="0" u="none" strike="noStrike" cap="none">
                <a:solidFill>
                  <a:srgbClr val="666666"/>
                </a:solidFill>
                <a:latin typeface="Calibri"/>
                <a:ea typeface="Calibri"/>
                <a:cs typeface="Calibri"/>
                <a:sym typeface="Calibri"/>
              </a:rPr>
              <a:t> </a:t>
            </a:r>
            <a:r>
              <a:rPr lang="en-US" sz="4800" i="0" u="none" strike="noStrike" cap="none">
                <a:solidFill>
                  <a:srgbClr val="F15C24"/>
                </a:solidFill>
              </a:rPr>
              <a:t>absolute</a:t>
            </a:r>
            <a:r>
              <a:rPr lang="en-US" sz="4800" b="0" i="0" u="none" strike="noStrike" cap="none">
                <a:solidFill>
                  <a:srgbClr val="F15C24"/>
                </a:solidFill>
                <a:latin typeface="Calibri"/>
                <a:ea typeface="Calibri"/>
                <a:cs typeface="Calibri"/>
                <a:sym typeface="Calibri"/>
              </a:rPr>
              <a:t> </a:t>
            </a:r>
            <a:r>
              <a:rPr lang="en-US" sz="4800" i="0" u="none" strike="noStrike" cap="none">
                <a:solidFill>
                  <a:srgbClr val="F15C24"/>
                </a:solidFill>
              </a:rPr>
              <a:t>necessities.</a:t>
            </a:r>
            <a:endParaRPr>
              <a:solidFill>
                <a:srgbClr val="F15C24"/>
              </a:solidFill>
            </a:endParaRPr>
          </a:p>
        </p:txBody>
      </p:sp>
      <p:pic>
        <p:nvPicPr>
          <p:cNvPr id="432" name="Google Shape;432;p51"/>
          <p:cNvPicPr preferRelativeResize="0"/>
          <p:nvPr/>
        </p:nvPicPr>
        <p:blipFill rotWithShape="1">
          <a:blip r:embed="rId3">
            <a:alphaModFix/>
          </a:blip>
          <a:srcRect/>
          <a:stretch/>
        </p:blipFill>
        <p:spPr>
          <a:xfrm>
            <a:off x="8967583" y="2366269"/>
            <a:ext cx="2062217" cy="2062217"/>
          </a:xfrm>
          <a:prstGeom prst="rect">
            <a:avLst/>
          </a:prstGeom>
          <a:noFill/>
          <a:ln>
            <a:noFill/>
          </a:ln>
        </p:spPr>
      </p:pic>
      <p:sp>
        <p:nvSpPr>
          <p:cNvPr id="433" name="Google Shape;433;p5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40</a:t>
            </a:fld>
            <a:endParaRPr sz="13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2"/>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Student </a:t>
            </a:r>
            <a:r>
              <a:rPr lang="en-US" sz="4000" b="1" i="0" u="none" strike="noStrike" cap="none">
                <a:solidFill>
                  <a:srgbClr val="886789"/>
                </a:solidFill>
                <a:latin typeface="Calibri"/>
                <a:ea typeface="Calibri"/>
                <a:cs typeface="Calibri"/>
                <a:sym typeface="Calibri"/>
              </a:rPr>
              <a:t>Borrowing Rule of Thumb</a:t>
            </a:r>
            <a:endParaRPr>
              <a:solidFill>
                <a:srgbClr val="886789"/>
              </a:solidFill>
            </a:endParaRPr>
          </a:p>
        </p:txBody>
      </p:sp>
      <p:sp>
        <p:nvSpPr>
          <p:cNvPr id="439" name="Google Shape;439;p5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41</a:t>
            </a:fld>
            <a:endParaRPr sz="1300" b="1">
              <a:solidFill>
                <a:srgbClr val="FFFFFF"/>
              </a:solidFill>
            </a:endParaRPr>
          </a:p>
        </p:txBody>
      </p:sp>
      <p:sp>
        <p:nvSpPr>
          <p:cNvPr id="440" name="Google Shape;440;p52"/>
          <p:cNvSpPr txBox="1"/>
          <p:nvPr/>
        </p:nvSpPr>
        <p:spPr>
          <a:xfrm>
            <a:off x="0" y="1667125"/>
            <a:ext cx="12192000" cy="33903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When you graduate,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the </a:t>
            </a:r>
            <a:r>
              <a:rPr lang="en-US" sz="3600" b="1" i="0" u="none" strike="noStrike" cap="none">
                <a:solidFill>
                  <a:srgbClr val="F15C24"/>
                </a:solidFill>
                <a:latin typeface="Calibri"/>
                <a:ea typeface="Calibri"/>
                <a:cs typeface="Calibri"/>
                <a:sym typeface="Calibri"/>
              </a:rPr>
              <a:t>total amount</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you've borrowed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should</a:t>
            </a:r>
            <a:r>
              <a:rPr lang="en-US" sz="3600" b="1" i="0" u="none" strike="noStrike" cap="none">
                <a:solidFill>
                  <a:srgbClr val="666666"/>
                </a:solidFill>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not be more</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than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the </a:t>
            </a:r>
            <a:r>
              <a:rPr lang="en-US" sz="3600" b="1" i="0" u="none" strike="noStrike" cap="none">
                <a:solidFill>
                  <a:srgbClr val="F15C24"/>
                </a:solidFill>
                <a:latin typeface="Calibri"/>
                <a:ea typeface="Calibri"/>
                <a:cs typeface="Calibri"/>
                <a:sym typeface="Calibri"/>
              </a:rPr>
              <a:t>salary</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you expect to earn </a:t>
            </a:r>
            <a:endParaRPr/>
          </a:p>
          <a:p>
            <a:pPr marL="457200" marR="0" lvl="0" indent="-76200" algn="ctr" rtl="0">
              <a:lnSpc>
                <a:spcPct val="115000"/>
              </a:lnSpc>
              <a:spcBef>
                <a:spcPts val="0"/>
              </a:spcBef>
              <a:spcAft>
                <a:spcPts val="0"/>
              </a:spcAft>
              <a:buClr>
                <a:srgbClr val="000000"/>
              </a:buClr>
              <a:buSzPts val="900"/>
              <a:buFont typeface="Arial"/>
              <a:buNone/>
            </a:pPr>
            <a:r>
              <a:rPr lang="en-US" sz="3600" i="0" u="none" strike="noStrike" cap="none">
                <a:solidFill>
                  <a:srgbClr val="666666"/>
                </a:solidFill>
                <a:latin typeface="Calibri"/>
                <a:ea typeface="Calibri"/>
                <a:cs typeface="Calibri"/>
                <a:sym typeface="Calibri"/>
              </a:rPr>
              <a:t>during your </a:t>
            </a:r>
            <a:r>
              <a:rPr lang="en-US" sz="3600" b="1" i="0" u="none" strike="noStrike" cap="none">
                <a:solidFill>
                  <a:srgbClr val="F15C24"/>
                </a:solidFill>
                <a:latin typeface="Calibri"/>
                <a:ea typeface="Calibri"/>
                <a:cs typeface="Calibri"/>
                <a:sym typeface="Calibri"/>
              </a:rPr>
              <a:t>first year</a:t>
            </a:r>
            <a:r>
              <a:rPr lang="en-US" sz="3600" b="1" i="0" u="none" strike="noStrike" cap="none">
                <a:solidFill>
                  <a:srgbClr val="886789"/>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of work.</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3"/>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Public vs. Private Loans</a:t>
            </a:r>
            <a:endParaRPr>
              <a:solidFill>
                <a:srgbClr val="886789"/>
              </a:solidFill>
            </a:endParaRPr>
          </a:p>
        </p:txBody>
      </p:sp>
      <p:sp>
        <p:nvSpPr>
          <p:cNvPr id="446" name="Google Shape;446;p53"/>
          <p:cNvSpPr txBox="1">
            <a:spLocks noGrp="1"/>
          </p:cNvSpPr>
          <p:nvPr>
            <p:ph type="ctrTitle"/>
          </p:nvPr>
        </p:nvSpPr>
        <p:spPr>
          <a:xfrm>
            <a:off x="418700" y="2855299"/>
            <a:ext cx="8046000" cy="169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15C24"/>
              </a:buClr>
              <a:buSzPts val="1200"/>
              <a:buFont typeface="Calibri"/>
              <a:buNone/>
            </a:pPr>
            <a:r>
              <a:rPr lang="en-US" sz="4800" b="0" i="0" u="none" strike="noStrike" cap="none">
                <a:solidFill>
                  <a:srgbClr val="666666"/>
                </a:solidFill>
              </a:rPr>
              <a:t>Avoid student loans if you can. </a:t>
            </a:r>
            <a:br>
              <a:rPr lang="en-US" sz="4800" b="0" i="0" u="none" strike="noStrike" cap="none">
                <a:solidFill>
                  <a:srgbClr val="666666"/>
                </a:solidFill>
              </a:rPr>
            </a:br>
            <a:r>
              <a:rPr lang="en-US" sz="4800" b="0" i="0" u="none" strike="noStrike" cap="none">
                <a:solidFill>
                  <a:srgbClr val="666666"/>
                </a:solidFill>
              </a:rPr>
              <a:t>Borrow</a:t>
            </a:r>
            <a:r>
              <a:rPr lang="en-US" sz="4800" b="1" i="0" u="none" strike="noStrike" cap="none">
                <a:solidFill>
                  <a:srgbClr val="666666"/>
                </a:solidFill>
                <a:latin typeface="Calibri"/>
                <a:ea typeface="Calibri"/>
                <a:cs typeface="Calibri"/>
                <a:sym typeface="Calibri"/>
              </a:rPr>
              <a:t> </a:t>
            </a:r>
            <a:r>
              <a:rPr lang="en-US" sz="4800" i="0" u="none" strike="noStrike" cap="none">
                <a:solidFill>
                  <a:srgbClr val="F15C24"/>
                </a:solidFill>
              </a:rPr>
              <a:t>wisely</a:t>
            </a:r>
            <a:r>
              <a:rPr lang="en-US" sz="4800" b="1" i="0" u="none" strike="noStrike" cap="none">
                <a:solidFill>
                  <a:srgbClr val="666666"/>
                </a:solidFill>
                <a:latin typeface="Calibri"/>
                <a:ea typeface="Calibri"/>
                <a:cs typeface="Calibri"/>
                <a:sym typeface="Calibri"/>
              </a:rPr>
              <a:t> </a:t>
            </a:r>
            <a:r>
              <a:rPr lang="en-US" sz="4800" b="0" i="0" u="none" strike="noStrike" cap="none">
                <a:solidFill>
                  <a:srgbClr val="666666"/>
                </a:solidFill>
              </a:rPr>
              <a:t>if you must.</a:t>
            </a:r>
            <a:endParaRPr b="0"/>
          </a:p>
          <a:p>
            <a:pPr marL="0" marR="0" lvl="0" indent="0" algn="ctr" rtl="0">
              <a:lnSpc>
                <a:spcPct val="100000"/>
              </a:lnSpc>
              <a:spcBef>
                <a:spcPts val="0"/>
              </a:spcBef>
              <a:spcAft>
                <a:spcPts val="0"/>
              </a:spcAft>
              <a:buClr>
                <a:srgbClr val="F15C24"/>
              </a:buClr>
              <a:buSzPts val="900"/>
              <a:buFont typeface="Calibri"/>
              <a:buNone/>
            </a:pPr>
            <a:endParaRPr sz="3600" b="1"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Clr>
                <a:srgbClr val="F15C24"/>
              </a:buClr>
              <a:buSzPts val="600"/>
              <a:buFont typeface="Calibri"/>
              <a:buNone/>
            </a:pPr>
            <a:r>
              <a:rPr lang="en-US" sz="2400" b="0" i="0" u="none" strike="noStrike" cap="none">
                <a:solidFill>
                  <a:srgbClr val="666666"/>
                </a:solidFill>
                <a:latin typeface="Calibri"/>
                <a:ea typeface="Calibri"/>
                <a:cs typeface="Calibri"/>
                <a:sym typeface="Calibri"/>
              </a:rPr>
              <a:t>Apply for federal student loans </a:t>
            </a:r>
            <a:r>
              <a:rPr lang="en-US" sz="2400" i="0" u="none" strike="noStrike" cap="none">
                <a:solidFill>
                  <a:srgbClr val="F15C24"/>
                </a:solidFill>
              </a:rPr>
              <a:t>before</a:t>
            </a:r>
            <a:r>
              <a:rPr lang="en-US" sz="2400" b="0" i="0" u="none" strike="noStrike" cap="none">
                <a:solidFill>
                  <a:srgbClr val="666666"/>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F15C24"/>
              </a:buClr>
              <a:buSzPts val="600"/>
              <a:buFont typeface="Calibri"/>
              <a:buNone/>
            </a:pPr>
            <a:r>
              <a:rPr lang="en-US" sz="2400" b="0" i="0" u="none" strike="noStrike" cap="none">
                <a:solidFill>
                  <a:srgbClr val="666666"/>
                </a:solidFill>
                <a:latin typeface="Calibri"/>
                <a:ea typeface="Calibri"/>
                <a:cs typeface="Calibri"/>
                <a:sym typeface="Calibri"/>
              </a:rPr>
              <a:t>considering private student loans.</a:t>
            </a:r>
            <a:endParaRPr/>
          </a:p>
        </p:txBody>
      </p:sp>
      <p:pic>
        <p:nvPicPr>
          <p:cNvPr id="447" name="Google Shape;447;p53"/>
          <p:cNvPicPr preferRelativeResize="0"/>
          <p:nvPr/>
        </p:nvPicPr>
        <p:blipFill rotWithShape="1">
          <a:blip r:embed="rId3">
            <a:alphaModFix/>
          </a:blip>
          <a:srcRect/>
          <a:stretch/>
        </p:blipFill>
        <p:spPr>
          <a:xfrm>
            <a:off x="8907517" y="2630679"/>
            <a:ext cx="2515525" cy="2515525"/>
          </a:xfrm>
          <a:prstGeom prst="rect">
            <a:avLst/>
          </a:prstGeom>
          <a:noFill/>
          <a:ln>
            <a:noFill/>
          </a:ln>
        </p:spPr>
      </p:pic>
      <p:sp>
        <p:nvSpPr>
          <p:cNvPr id="448" name="Google Shape;448;p5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42</a:t>
            </a:fld>
            <a:endParaRPr sz="1300" b="1">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4"/>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Loan Terms</a:t>
            </a:r>
            <a:endParaRPr>
              <a:solidFill>
                <a:srgbClr val="886789"/>
              </a:solidFill>
            </a:endParaRPr>
          </a:p>
        </p:txBody>
      </p:sp>
      <p:sp>
        <p:nvSpPr>
          <p:cNvPr id="454" name="Google Shape;454;p54"/>
          <p:cNvSpPr txBox="1">
            <a:spLocks noGrp="1"/>
          </p:cNvSpPr>
          <p:nvPr>
            <p:ph type="ctrTitle"/>
          </p:nvPr>
        </p:nvSpPr>
        <p:spPr>
          <a:xfrm>
            <a:off x="477300" y="1210950"/>
            <a:ext cx="11714700" cy="10329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F15C24"/>
              </a:buClr>
              <a:buSzPts val="900"/>
              <a:buFont typeface="Calibri"/>
              <a:buNone/>
            </a:pPr>
            <a:r>
              <a:rPr lang="en-US" sz="3600" i="0" u="none" strike="noStrike" cap="none">
                <a:solidFill>
                  <a:srgbClr val="F15C24"/>
                </a:solidFill>
              </a:rPr>
              <a:t>Do not</a:t>
            </a:r>
            <a:r>
              <a:rPr lang="en-US" sz="3600" b="0" i="0" u="none" strike="noStrike" cap="none">
                <a:solidFill>
                  <a:srgbClr val="F15C24"/>
                </a:solidFill>
                <a:latin typeface="Calibri"/>
                <a:ea typeface="Calibri"/>
                <a:cs typeface="Calibri"/>
                <a:sym typeface="Calibri"/>
              </a:rPr>
              <a:t> </a:t>
            </a:r>
            <a:r>
              <a:rPr lang="en-US" sz="3600" b="0" i="0" u="none" strike="noStrike" cap="none">
                <a:solidFill>
                  <a:srgbClr val="666666"/>
                </a:solidFill>
              </a:rPr>
              <a:t>sign loan documents </a:t>
            </a:r>
            <a:endParaRPr b="0"/>
          </a:p>
          <a:p>
            <a:pPr marL="457200" marR="0" lvl="0" indent="0" algn="l" rtl="0">
              <a:lnSpc>
                <a:spcPct val="100000"/>
              </a:lnSpc>
              <a:spcBef>
                <a:spcPts val="0"/>
              </a:spcBef>
              <a:spcAft>
                <a:spcPts val="0"/>
              </a:spcAft>
              <a:buClr>
                <a:srgbClr val="F15C24"/>
              </a:buClr>
              <a:buSzPts val="900"/>
              <a:buFont typeface="Calibri"/>
              <a:buNone/>
            </a:pPr>
            <a:r>
              <a:rPr lang="en-US" sz="3600" b="0" i="0" u="none" strike="noStrike" cap="none">
                <a:solidFill>
                  <a:srgbClr val="666666"/>
                </a:solidFill>
              </a:rPr>
              <a:t>unless you</a:t>
            </a:r>
            <a:r>
              <a:rPr lang="en-US" sz="3600" i="0" u="none" strike="noStrike" cap="none">
                <a:solidFill>
                  <a:srgbClr val="886789"/>
                </a:solidFill>
              </a:rPr>
              <a:t> </a:t>
            </a:r>
            <a:r>
              <a:rPr lang="en-US" sz="3600" i="0" u="none" strike="noStrike" cap="none">
                <a:solidFill>
                  <a:srgbClr val="F15C24"/>
                </a:solidFill>
              </a:rPr>
              <a:t>fully understand</a:t>
            </a:r>
            <a:r>
              <a:rPr lang="en-US" sz="3600" b="1" i="0" u="none" strike="noStrike" cap="none">
                <a:solidFill>
                  <a:srgbClr val="886789"/>
                </a:solidFill>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them!</a:t>
            </a:r>
            <a:endParaRPr>
              <a:solidFill>
                <a:srgbClr val="F15C24"/>
              </a:solidFill>
            </a:endParaRPr>
          </a:p>
        </p:txBody>
      </p:sp>
      <p:sp>
        <p:nvSpPr>
          <p:cNvPr id="455" name="Google Shape;455;p54"/>
          <p:cNvSpPr txBox="1"/>
          <p:nvPr/>
        </p:nvSpPr>
        <p:spPr>
          <a:xfrm>
            <a:off x="2060768" y="2563692"/>
            <a:ext cx="6187500" cy="34164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Origination or processing fees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Co-signer requirements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Interest rate and details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Repayment schedule</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Default provisions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Total cost of loan</a:t>
            </a:r>
            <a:endParaRPr sz="2400" b="0" i="0" u="none" strike="noStrike" cap="none">
              <a:solidFill>
                <a:srgbClr val="666666"/>
              </a:solidFill>
              <a:latin typeface="Calibri"/>
              <a:ea typeface="Calibri"/>
              <a:cs typeface="Calibri"/>
              <a:sym typeface="Calibri"/>
            </a:endParaRPr>
          </a:p>
        </p:txBody>
      </p:sp>
      <p:sp>
        <p:nvSpPr>
          <p:cNvPr id="456" name="Google Shape;456;p5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43</a:t>
            </a:fld>
            <a:endParaRPr sz="1300" b="1">
              <a:solidFill>
                <a:srgbClr val="FFFFFF"/>
              </a:solidFill>
            </a:endParaRPr>
          </a:p>
        </p:txBody>
      </p:sp>
      <p:pic>
        <p:nvPicPr>
          <p:cNvPr id="457" name="Google Shape;457;p54"/>
          <p:cNvPicPr preferRelativeResize="0"/>
          <p:nvPr/>
        </p:nvPicPr>
        <p:blipFill>
          <a:blip r:embed="rId3">
            <a:alphaModFix/>
          </a:blip>
          <a:stretch>
            <a:fillRect/>
          </a:stretch>
        </p:blipFill>
        <p:spPr>
          <a:xfrm>
            <a:off x="7253650" y="2030875"/>
            <a:ext cx="4472849" cy="4101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5"/>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Wise Borrowers Ask Questions</a:t>
            </a:r>
            <a:endParaRPr>
              <a:solidFill>
                <a:srgbClr val="886789"/>
              </a:solidFill>
            </a:endParaRPr>
          </a:p>
        </p:txBody>
      </p:sp>
      <p:sp>
        <p:nvSpPr>
          <p:cNvPr id="463" name="Google Shape;463;p55"/>
          <p:cNvSpPr txBox="1"/>
          <p:nvPr/>
        </p:nvSpPr>
        <p:spPr>
          <a:xfrm>
            <a:off x="6087224" y="3373975"/>
            <a:ext cx="41109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2400">
              <a:solidFill>
                <a:srgbClr val="757070"/>
              </a:solidFill>
              <a:latin typeface="Calibri"/>
              <a:ea typeface="Calibri"/>
              <a:cs typeface="Calibri"/>
              <a:sym typeface="Calibri"/>
            </a:endParaRPr>
          </a:p>
        </p:txBody>
      </p:sp>
      <p:grpSp>
        <p:nvGrpSpPr>
          <p:cNvPr id="464" name="Google Shape;464;p55"/>
          <p:cNvGrpSpPr/>
          <p:nvPr/>
        </p:nvGrpSpPr>
        <p:grpSpPr>
          <a:xfrm>
            <a:off x="3250518" y="1369638"/>
            <a:ext cx="2156713" cy="2401205"/>
            <a:chOff x="3309818" y="1092938"/>
            <a:chExt cx="2156713" cy="2401205"/>
          </a:xfrm>
        </p:grpSpPr>
        <p:pic>
          <p:nvPicPr>
            <p:cNvPr id="465" name="Google Shape;465;p55"/>
            <p:cNvPicPr preferRelativeResize="0"/>
            <p:nvPr/>
          </p:nvPicPr>
          <p:blipFill rotWithShape="1">
            <a:blip r:embed="rId3">
              <a:alphaModFix/>
            </a:blip>
            <a:srcRect/>
            <a:stretch/>
          </p:blipFill>
          <p:spPr>
            <a:xfrm>
              <a:off x="3309818" y="1092938"/>
              <a:ext cx="2156713" cy="2401205"/>
            </a:xfrm>
            <a:prstGeom prst="rect">
              <a:avLst/>
            </a:prstGeom>
            <a:noFill/>
            <a:ln>
              <a:noFill/>
            </a:ln>
          </p:spPr>
        </p:pic>
        <p:sp>
          <p:nvSpPr>
            <p:cNvPr id="466" name="Google Shape;466;p55"/>
            <p:cNvSpPr txBox="1"/>
            <p:nvPr/>
          </p:nvSpPr>
          <p:spPr>
            <a:xfrm>
              <a:off x="3323775" y="1600200"/>
              <a:ext cx="20562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What is the interest rate?</a:t>
              </a:r>
              <a:endParaRPr b="1">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4800" b="1">
                <a:solidFill>
                  <a:srgbClr val="FFFFFF"/>
                </a:solidFill>
                <a:latin typeface="Calibri"/>
                <a:ea typeface="Calibri"/>
                <a:cs typeface="Calibri"/>
                <a:sym typeface="Calibri"/>
              </a:endParaRPr>
            </a:p>
          </p:txBody>
        </p:sp>
      </p:grpSp>
      <p:grpSp>
        <p:nvGrpSpPr>
          <p:cNvPr id="467" name="Google Shape;467;p55"/>
          <p:cNvGrpSpPr/>
          <p:nvPr/>
        </p:nvGrpSpPr>
        <p:grpSpPr>
          <a:xfrm>
            <a:off x="6385364" y="1207390"/>
            <a:ext cx="4685483" cy="2401205"/>
            <a:chOff x="6385144" y="1207411"/>
            <a:chExt cx="3248168" cy="2401205"/>
          </a:xfrm>
        </p:grpSpPr>
        <p:pic>
          <p:nvPicPr>
            <p:cNvPr id="468" name="Google Shape;468;p55"/>
            <p:cNvPicPr preferRelativeResize="0"/>
            <p:nvPr/>
          </p:nvPicPr>
          <p:blipFill rotWithShape="1">
            <a:blip r:embed="rId4">
              <a:alphaModFix/>
            </a:blip>
            <a:srcRect/>
            <a:stretch/>
          </p:blipFill>
          <p:spPr>
            <a:xfrm flipH="1">
              <a:off x="6385144" y="1207411"/>
              <a:ext cx="3248168" cy="2401205"/>
            </a:xfrm>
            <a:prstGeom prst="rect">
              <a:avLst/>
            </a:prstGeom>
            <a:noFill/>
            <a:ln>
              <a:noFill/>
            </a:ln>
          </p:spPr>
        </p:pic>
        <p:sp>
          <p:nvSpPr>
            <p:cNvPr id="469" name="Google Shape;469;p55"/>
            <p:cNvSpPr txBox="1"/>
            <p:nvPr/>
          </p:nvSpPr>
          <p:spPr>
            <a:xfrm>
              <a:off x="6622225" y="1888225"/>
              <a:ext cx="17406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When do I start and how long do I repay the loan?</a:t>
              </a:r>
              <a:endParaRPr sz="3600" b="1">
                <a:solidFill>
                  <a:srgbClr val="FFFFFF"/>
                </a:solidFill>
                <a:latin typeface="Calibri"/>
                <a:ea typeface="Calibri"/>
                <a:cs typeface="Calibri"/>
                <a:sym typeface="Calibri"/>
              </a:endParaRPr>
            </a:p>
          </p:txBody>
        </p:sp>
      </p:grpSp>
      <p:grpSp>
        <p:nvGrpSpPr>
          <p:cNvPr id="470" name="Google Shape;470;p55"/>
          <p:cNvGrpSpPr/>
          <p:nvPr/>
        </p:nvGrpSpPr>
        <p:grpSpPr>
          <a:xfrm>
            <a:off x="906950" y="3665725"/>
            <a:ext cx="3997800" cy="2278975"/>
            <a:chOff x="906950" y="3665725"/>
            <a:chExt cx="3997800" cy="2278975"/>
          </a:xfrm>
        </p:grpSpPr>
        <p:pic>
          <p:nvPicPr>
            <p:cNvPr id="471" name="Google Shape;471;p55"/>
            <p:cNvPicPr preferRelativeResize="0"/>
            <p:nvPr/>
          </p:nvPicPr>
          <p:blipFill rotWithShape="1">
            <a:blip r:embed="rId5">
              <a:alphaModFix/>
            </a:blip>
            <a:srcRect/>
            <a:stretch/>
          </p:blipFill>
          <p:spPr>
            <a:xfrm flipH="1">
              <a:off x="906950" y="3665725"/>
              <a:ext cx="3997800" cy="2278975"/>
            </a:xfrm>
            <a:prstGeom prst="rect">
              <a:avLst/>
            </a:prstGeom>
            <a:noFill/>
            <a:ln>
              <a:noFill/>
            </a:ln>
          </p:spPr>
        </p:pic>
        <p:sp>
          <p:nvSpPr>
            <p:cNvPr id="472" name="Google Shape;472;p55"/>
            <p:cNvSpPr txBox="1"/>
            <p:nvPr/>
          </p:nvSpPr>
          <p:spPr>
            <a:xfrm>
              <a:off x="2424650" y="4392550"/>
              <a:ext cx="2480100" cy="10443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How much will this loan cost me?</a:t>
              </a:r>
              <a:endParaRPr b="1">
                <a:solidFill>
                  <a:srgbClr val="FFFFFF"/>
                </a:solidFill>
              </a:endParaRPr>
            </a:p>
          </p:txBody>
        </p:sp>
      </p:grpSp>
      <p:grpSp>
        <p:nvGrpSpPr>
          <p:cNvPr id="473" name="Google Shape;473;p55"/>
          <p:cNvGrpSpPr/>
          <p:nvPr/>
        </p:nvGrpSpPr>
        <p:grpSpPr>
          <a:xfrm>
            <a:off x="7236045" y="3894684"/>
            <a:ext cx="3117193" cy="1886038"/>
            <a:chOff x="6445495" y="3862209"/>
            <a:chExt cx="3117193" cy="1886038"/>
          </a:xfrm>
        </p:grpSpPr>
        <p:pic>
          <p:nvPicPr>
            <p:cNvPr id="474" name="Google Shape;474;p55"/>
            <p:cNvPicPr preferRelativeResize="0"/>
            <p:nvPr/>
          </p:nvPicPr>
          <p:blipFill rotWithShape="1">
            <a:blip r:embed="rId6">
              <a:alphaModFix/>
            </a:blip>
            <a:srcRect/>
            <a:stretch/>
          </p:blipFill>
          <p:spPr>
            <a:xfrm>
              <a:off x="6445495" y="3862209"/>
              <a:ext cx="3117193" cy="1886038"/>
            </a:xfrm>
            <a:prstGeom prst="rect">
              <a:avLst/>
            </a:prstGeom>
            <a:noFill/>
            <a:ln>
              <a:noFill/>
            </a:ln>
          </p:spPr>
        </p:pic>
        <p:sp>
          <p:nvSpPr>
            <p:cNvPr id="475" name="Google Shape;475;p55"/>
            <p:cNvSpPr txBox="1"/>
            <p:nvPr/>
          </p:nvSpPr>
          <p:spPr>
            <a:xfrm>
              <a:off x="6918475" y="3894675"/>
              <a:ext cx="2274000" cy="128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What will the monthly payment be? </a:t>
              </a: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3600" b="1">
                <a:solidFill>
                  <a:srgbClr val="FFFFFF"/>
                </a:solidFill>
                <a:latin typeface="Calibri"/>
                <a:ea typeface="Calibri"/>
                <a:cs typeface="Calibri"/>
                <a:sym typeface="Calibri"/>
              </a:endParaRPr>
            </a:p>
          </p:txBody>
        </p:sp>
      </p:grpSp>
      <p:sp>
        <p:nvSpPr>
          <p:cNvPr id="476" name="Google Shape;476;p5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44</a:t>
            </a:fld>
            <a:endParaRPr sz="13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Student Loan Oversimplification</a:t>
            </a:r>
            <a:endParaRPr>
              <a:solidFill>
                <a:srgbClr val="886789"/>
              </a:solidFill>
            </a:endParaRPr>
          </a:p>
        </p:txBody>
      </p:sp>
      <p:sp>
        <p:nvSpPr>
          <p:cNvPr id="482" name="Google Shape;482;p56"/>
          <p:cNvSpPr txBox="1">
            <a:spLocks noGrp="1"/>
          </p:cNvSpPr>
          <p:nvPr>
            <p:ph type="ctrTitle"/>
          </p:nvPr>
        </p:nvSpPr>
        <p:spPr>
          <a:xfrm>
            <a:off x="901350" y="1099500"/>
            <a:ext cx="5333100" cy="43542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None/>
            </a:pPr>
            <a:r>
              <a:rPr lang="en-US" sz="3600">
                <a:solidFill>
                  <a:srgbClr val="F15C24"/>
                </a:solidFill>
              </a:rPr>
              <a:t>Public</a:t>
            </a:r>
            <a:r>
              <a:rPr lang="en-US" sz="3200" b="0">
                <a:solidFill>
                  <a:srgbClr val="666666"/>
                </a:solidFill>
              </a:rPr>
              <a:t> loans generally…</a:t>
            </a:r>
            <a:endParaRPr sz="3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Offer </a:t>
            </a:r>
            <a:r>
              <a:rPr lang="en-US" sz="2200">
                <a:solidFill>
                  <a:srgbClr val="F15C24"/>
                </a:solidFill>
              </a:rPr>
              <a:t>low fees, fixed interest rates</a:t>
            </a:r>
            <a:r>
              <a:rPr lang="en-US" sz="2200" b="0">
                <a:solidFill>
                  <a:srgbClr val="666666"/>
                </a:solidFill>
              </a:rPr>
              <a:t>, and programs for low-income students</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Allow you to </a:t>
            </a:r>
            <a:r>
              <a:rPr lang="en-US" sz="2200">
                <a:solidFill>
                  <a:srgbClr val="F15C24"/>
                </a:solidFill>
              </a:rPr>
              <a:t>reduce or stop payments</a:t>
            </a:r>
            <a:r>
              <a:rPr lang="en-US" sz="2200" b="0">
                <a:solidFill>
                  <a:srgbClr val="666666"/>
                </a:solidFill>
              </a:rPr>
              <a:t> if still in school or for financial hardship</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Let you </a:t>
            </a:r>
            <a:r>
              <a:rPr lang="en-US" sz="2200">
                <a:solidFill>
                  <a:srgbClr val="F15C24"/>
                </a:solidFill>
              </a:rPr>
              <a:t>combine multiple loans</a:t>
            </a:r>
            <a:r>
              <a:rPr lang="en-US" sz="2200" b="0">
                <a:solidFill>
                  <a:srgbClr val="666666"/>
                </a:solidFill>
              </a:rPr>
              <a:t> into a single payment</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May </a:t>
            </a:r>
            <a:r>
              <a:rPr lang="en-US" sz="2200">
                <a:solidFill>
                  <a:srgbClr val="F15C24"/>
                </a:solidFill>
              </a:rPr>
              <a:t>forgive</a:t>
            </a:r>
            <a:r>
              <a:rPr lang="en-US" sz="2200" b="0">
                <a:solidFill>
                  <a:srgbClr val="666666"/>
                </a:solidFill>
              </a:rPr>
              <a:t> some of your debt for certain types of public service or perfect payment history</a:t>
            </a:r>
            <a:endParaRPr sz="2400" b="0" i="0" u="none" strike="noStrike" cap="none">
              <a:solidFill>
                <a:srgbClr val="666666"/>
              </a:solidFill>
              <a:latin typeface="Calibri"/>
              <a:ea typeface="Calibri"/>
              <a:cs typeface="Calibri"/>
              <a:sym typeface="Calibri"/>
            </a:endParaRPr>
          </a:p>
        </p:txBody>
      </p:sp>
      <p:sp>
        <p:nvSpPr>
          <p:cNvPr id="483" name="Google Shape;483;p56"/>
          <p:cNvSpPr txBox="1">
            <a:spLocks noGrp="1"/>
          </p:cNvSpPr>
          <p:nvPr>
            <p:ph type="ctrTitle"/>
          </p:nvPr>
        </p:nvSpPr>
        <p:spPr>
          <a:xfrm>
            <a:off x="6731700" y="1099500"/>
            <a:ext cx="5033100" cy="43542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en-US" sz="3600">
                <a:solidFill>
                  <a:srgbClr val="F15C24"/>
                </a:solidFill>
              </a:rPr>
              <a:t>Private</a:t>
            </a:r>
            <a:r>
              <a:rPr lang="en-US" sz="3200" b="0">
                <a:solidFill>
                  <a:srgbClr val="666666"/>
                </a:solidFill>
              </a:rPr>
              <a:t> loans often…</a:t>
            </a:r>
            <a:endParaRPr sz="3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Need you to have a </a:t>
            </a:r>
            <a:r>
              <a:rPr lang="en-US" sz="2200">
                <a:solidFill>
                  <a:srgbClr val="F15C24"/>
                </a:solidFill>
              </a:rPr>
              <a:t>co-signer</a:t>
            </a:r>
            <a:r>
              <a:rPr lang="en-US" sz="2200" b="0">
                <a:solidFill>
                  <a:srgbClr val="666666"/>
                </a:solidFill>
              </a:rPr>
              <a:t> who will be required to repay the loan if you can’t or, sometimes, even if you die</a:t>
            </a:r>
            <a:endParaRPr sz="2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Require </a:t>
            </a:r>
            <a:r>
              <a:rPr lang="en-US" sz="2200">
                <a:solidFill>
                  <a:srgbClr val="F15C24"/>
                </a:solidFill>
              </a:rPr>
              <a:t>fixed payments</a:t>
            </a:r>
            <a:r>
              <a:rPr lang="en-US" sz="2200" b="0">
                <a:solidFill>
                  <a:srgbClr val="666666"/>
                </a:solidFill>
              </a:rPr>
              <a:t> no matter what your circumstances are and have short triggers for default</a:t>
            </a:r>
            <a:endParaRPr sz="2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Charge a </a:t>
            </a:r>
            <a:r>
              <a:rPr lang="en-US" sz="2200">
                <a:solidFill>
                  <a:srgbClr val="F15C24"/>
                </a:solidFill>
              </a:rPr>
              <a:t>penalty</a:t>
            </a:r>
            <a:r>
              <a:rPr lang="en-US" sz="2200" b="0">
                <a:solidFill>
                  <a:srgbClr val="666666"/>
                </a:solidFill>
              </a:rPr>
              <a:t> if you pay the loan off sooner than required</a:t>
            </a:r>
            <a:endParaRPr sz="2200" b="0">
              <a:solidFill>
                <a:srgbClr val="666666"/>
              </a:solidFill>
            </a:endParaRPr>
          </a:p>
          <a:p>
            <a:pPr marL="0" marR="0" lvl="0" indent="0" algn="l" rtl="0">
              <a:lnSpc>
                <a:spcPct val="100000"/>
              </a:lnSpc>
              <a:spcBef>
                <a:spcPts val="0"/>
              </a:spcBef>
              <a:spcAft>
                <a:spcPts val="0"/>
              </a:spcAft>
              <a:buNone/>
            </a:pPr>
            <a:endParaRPr sz="2400" b="0">
              <a:solidFill>
                <a:srgbClr val="666666"/>
              </a:solidFill>
            </a:endParaRPr>
          </a:p>
        </p:txBody>
      </p:sp>
      <p:sp>
        <p:nvSpPr>
          <p:cNvPr id="484" name="Google Shape;484;p5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45</a:t>
            </a:fld>
            <a:endParaRPr sz="13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Loan Consequences</a:t>
            </a:r>
            <a:endParaRPr>
              <a:solidFill>
                <a:srgbClr val="886789"/>
              </a:solidFill>
            </a:endParaRPr>
          </a:p>
        </p:txBody>
      </p:sp>
      <p:sp>
        <p:nvSpPr>
          <p:cNvPr id="490" name="Google Shape;490;p57"/>
          <p:cNvSpPr txBox="1">
            <a:spLocks noGrp="1"/>
          </p:cNvSpPr>
          <p:nvPr>
            <p:ph type="ctrTitle"/>
          </p:nvPr>
        </p:nvSpPr>
        <p:spPr>
          <a:xfrm>
            <a:off x="667100" y="2064750"/>
            <a:ext cx="7389900" cy="2832000"/>
          </a:xfrm>
          <a:prstGeom prst="rect">
            <a:avLst/>
          </a:prstGeom>
          <a:noFill/>
          <a:ln>
            <a:noFill/>
          </a:ln>
        </p:spPr>
        <p:txBody>
          <a:bodyPr spcFirstLastPara="1" wrap="square" lIns="91425" tIns="45700" rIns="91425" bIns="45700" anchor="t" anchorCtr="0">
            <a:noAutofit/>
          </a:bodyPr>
          <a:lstStyle/>
          <a:p>
            <a:pPr marL="457200" marR="0" lvl="0" indent="0" rtl="0">
              <a:lnSpc>
                <a:spcPct val="115000"/>
              </a:lnSpc>
              <a:spcBef>
                <a:spcPts val="0"/>
              </a:spcBef>
              <a:spcAft>
                <a:spcPts val="0"/>
              </a:spcAft>
              <a:buClr>
                <a:srgbClr val="F15C24"/>
              </a:buClr>
              <a:buSzPts val="900"/>
              <a:buFont typeface="Calibri"/>
              <a:buNone/>
            </a:pPr>
            <a:r>
              <a:rPr lang="en-US" sz="3600" b="0">
                <a:solidFill>
                  <a:srgbClr val="666666"/>
                </a:solidFill>
              </a:rPr>
              <a:t>You </a:t>
            </a:r>
            <a:r>
              <a:rPr lang="en-US" sz="3600">
                <a:solidFill>
                  <a:srgbClr val="F15C24"/>
                </a:solidFill>
              </a:rPr>
              <a:t>must</a:t>
            </a:r>
            <a:r>
              <a:rPr lang="en-US" sz="3600" b="0">
                <a:solidFill>
                  <a:srgbClr val="666666"/>
                </a:solidFill>
              </a:rPr>
              <a:t> pay student loans back —  </a:t>
            </a:r>
            <a:r>
              <a:rPr lang="en-US" sz="3600">
                <a:solidFill>
                  <a:srgbClr val="F15C24"/>
                </a:solidFill>
              </a:rPr>
              <a:t>even if</a:t>
            </a:r>
            <a:r>
              <a:rPr lang="en-US" sz="3600" b="0"/>
              <a:t> </a:t>
            </a:r>
            <a:r>
              <a:rPr lang="en-US" sz="3600" b="0">
                <a:solidFill>
                  <a:srgbClr val="666666"/>
                </a:solidFill>
              </a:rPr>
              <a:t>you don’t graduate or get a good job!</a:t>
            </a:r>
            <a:endParaRPr b="0"/>
          </a:p>
        </p:txBody>
      </p:sp>
      <p:sp>
        <p:nvSpPr>
          <p:cNvPr id="491" name="Google Shape;491;p5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46</a:t>
            </a:fld>
            <a:endParaRPr sz="1300" b="1">
              <a:solidFill>
                <a:srgbClr val="FFFFFF"/>
              </a:solidFill>
            </a:endParaRPr>
          </a:p>
        </p:txBody>
      </p:sp>
      <p:pic>
        <p:nvPicPr>
          <p:cNvPr id="492" name="Google Shape;492;p57"/>
          <p:cNvPicPr preferRelativeResize="0"/>
          <p:nvPr/>
        </p:nvPicPr>
        <p:blipFill>
          <a:blip r:embed="rId3">
            <a:alphaModFix/>
          </a:blip>
          <a:stretch>
            <a:fillRect/>
          </a:stretch>
        </p:blipFill>
        <p:spPr>
          <a:xfrm>
            <a:off x="8430011" y="2064749"/>
            <a:ext cx="3329813" cy="23530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8"/>
          <p:cNvPicPr preferRelativeResize="0"/>
          <p:nvPr/>
        </p:nvPicPr>
        <p:blipFill rotWithShape="1">
          <a:blip r:embed="rId3">
            <a:alphaModFix/>
          </a:blip>
          <a:srcRect r="44678" b="36479"/>
          <a:stretch/>
        </p:blipFill>
        <p:spPr>
          <a:xfrm>
            <a:off x="-19050" y="1028125"/>
            <a:ext cx="12192000" cy="5191263"/>
          </a:xfrm>
          <a:prstGeom prst="rect">
            <a:avLst/>
          </a:prstGeom>
          <a:noFill/>
          <a:ln>
            <a:noFill/>
          </a:ln>
        </p:spPr>
      </p:pic>
      <p:sp>
        <p:nvSpPr>
          <p:cNvPr id="498" name="Google Shape;498;p58"/>
          <p:cNvSpPr txBox="1">
            <a:spLocks noGrp="1"/>
          </p:cNvSpPr>
          <p:nvPr>
            <p:ph type="ctrTitle"/>
          </p:nvPr>
        </p:nvSpPr>
        <p:spPr>
          <a:xfrm>
            <a:off x="1316175" y="2126200"/>
            <a:ext cx="9819600" cy="30042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Begin with</a:t>
            </a:r>
            <a:r>
              <a:rPr lang="en-US" sz="3000">
                <a:solidFill>
                  <a:srgbClr val="666666"/>
                </a:solidFill>
              </a:rPr>
              <a:t> </a:t>
            </a:r>
            <a:r>
              <a:rPr lang="en-US" sz="3000">
                <a:solidFill>
                  <a:srgbClr val="F15C24"/>
                </a:solidFill>
              </a:rPr>
              <a:t>budgeting</a:t>
            </a:r>
            <a:endParaRPr sz="3000">
              <a:solidFill>
                <a:srgbClr val="F15C24"/>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Use </a:t>
            </a:r>
            <a:r>
              <a:rPr lang="en-US" sz="3000">
                <a:solidFill>
                  <a:srgbClr val="F15C24"/>
                </a:solidFill>
              </a:rPr>
              <a:t>credit</a:t>
            </a:r>
            <a:r>
              <a:rPr lang="en-US" sz="3000" b="0">
                <a:solidFill>
                  <a:srgbClr val="666666"/>
                </a:solidFill>
              </a:rPr>
              <a:t> that moves you forward, not detours you</a:t>
            </a:r>
            <a:endParaRPr sz="3000" b="0">
              <a:solidFill>
                <a:srgbClr val="666666"/>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Approach </a:t>
            </a:r>
            <a:r>
              <a:rPr lang="en-US" sz="3000">
                <a:solidFill>
                  <a:srgbClr val="F15C24"/>
                </a:solidFill>
              </a:rPr>
              <a:t>student loans</a:t>
            </a:r>
            <a:r>
              <a:rPr lang="en-US" sz="3000" b="0">
                <a:solidFill>
                  <a:srgbClr val="666666"/>
                </a:solidFill>
              </a:rPr>
              <a:t> with caution</a:t>
            </a:r>
            <a:endParaRPr sz="3000" b="0">
              <a:solidFill>
                <a:srgbClr val="666666"/>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Don’t be afraid to ask for </a:t>
            </a:r>
            <a:r>
              <a:rPr lang="en-US" sz="3000">
                <a:solidFill>
                  <a:srgbClr val="F15C24"/>
                </a:solidFill>
              </a:rPr>
              <a:t>directions</a:t>
            </a:r>
            <a:endParaRPr sz="3000">
              <a:solidFill>
                <a:srgbClr val="F15C24"/>
              </a:solidFill>
            </a:endParaRPr>
          </a:p>
        </p:txBody>
      </p:sp>
      <p:sp>
        <p:nvSpPr>
          <p:cNvPr id="499" name="Google Shape;499;p58"/>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a:t>
            </a:r>
            <a:r>
              <a:rPr lang="en-US" sz="4000" b="1" i="0" u="none" strike="noStrike" cap="none">
                <a:solidFill>
                  <a:srgbClr val="886789"/>
                </a:solidFill>
                <a:latin typeface="Calibri"/>
                <a:ea typeface="Calibri"/>
                <a:cs typeface="Calibri"/>
                <a:sym typeface="Calibri"/>
              </a:rPr>
              <a:t>he </a:t>
            </a:r>
            <a:r>
              <a:rPr lang="en-US">
                <a:solidFill>
                  <a:srgbClr val="886789"/>
                </a:solidFill>
              </a:rPr>
              <a:t>Road to Financial Independence</a:t>
            </a:r>
            <a:endParaRPr>
              <a:solidFill>
                <a:srgbClr val="886789"/>
              </a:solidFill>
            </a:endParaRPr>
          </a:p>
        </p:txBody>
      </p:sp>
      <p:sp>
        <p:nvSpPr>
          <p:cNvPr id="500" name="Google Shape;500;p5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9"/>
          <p:cNvSpPr txBox="1"/>
          <p:nvPr/>
        </p:nvSpPr>
        <p:spPr>
          <a:xfrm>
            <a:off x="6101535" y="4635074"/>
            <a:ext cx="4785900" cy="89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600"/>
              <a:buFont typeface="Calibri"/>
              <a:buNone/>
            </a:pPr>
            <a:r>
              <a:rPr lang="en-US" sz="2400" b="0" i="0" u="none" strike="noStrike" cap="none">
                <a:solidFill>
                  <a:srgbClr val="FFFFFF"/>
                </a:solidFill>
                <a:latin typeface="Calibri"/>
                <a:ea typeface="Calibri"/>
                <a:cs typeface="Calibri"/>
                <a:sym typeface="Calibri"/>
              </a:rPr>
              <a:t>Thanks for your time and attention!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Budgeting Terms</a:t>
            </a:r>
            <a:endParaRPr>
              <a:solidFill>
                <a:srgbClr val="886789"/>
              </a:solidFill>
            </a:endParaRPr>
          </a:p>
        </p:txBody>
      </p:sp>
      <p:sp>
        <p:nvSpPr>
          <p:cNvPr id="122" name="Google Shape;122;p19"/>
          <p:cNvSpPr txBox="1">
            <a:spLocks noGrp="1"/>
          </p:cNvSpPr>
          <p:nvPr>
            <p:ph type="ctrTitle"/>
          </p:nvPr>
        </p:nvSpPr>
        <p:spPr>
          <a:xfrm>
            <a:off x="418725" y="2499075"/>
            <a:ext cx="11547900" cy="169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15C24"/>
              </a:buClr>
              <a:buSzPts val="1500"/>
              <a:buFont typeface="Calibri"/>
              <a:buNone/>
            </a:pPr>
            <a:r>
              <a:rPr lang="en-US" sz="6000" b="1" i="0" u="none" strike="noStrike" cap="none">
                <a:solidFill>
                  <a:srgbClr val="666666"/>
                </a:solidFill>
                <a:latin typeface="Calibri"/>
                <a:ea typeface="Calibri"/>
                <a:cs typeface="Calibri"/>
                <a:sym typeface="Calibri"/>
              </a:rPr>
              <a:t>Income</a:t>
            </a:r>
            <a:r>
              <a:rPr lang="en-US" sz="4200" b="1" i="0" u="none" strike="noStrike" cap="none">
                <a:solidFill>
                  <a:srgbClr val="666666"/>
                </a:solidFill>
                <a:latin typeface="Calibri"/>
                <a:ea typeface="Calibri"/>
                <a:cs typeface="Calibri"/>
                <a:sym typeface="Calibri"/>
              </a:rPr>
              <a:t> </a:t>
            </a:r>
            <a:r>
              <a:rPr lang="en-US" sz="4200" b="0" i="0" u="none" strike="noStrike" cap="none">
                <a:solidFill>
                  <a:srgbClr val="666666"/>
                </a:solidFill>
                <a:latin typeface="Calibri"/>
                <a:ea typeface="Calibri"/>
                <a:cs typeface="Calibri"/>
                <a:sym typeface="Calibri"/>
              </a:rPr>
              <a:t>= money coming</a:t>
            </a:r>
            <a:r>
              <a:rPr lang="en-US" sz="4200" b="1" i="0" u="none" strike="noStrike" cap="none">
                <a:solidFill>
                  <a:srgbClr val="666666"/>
                </a:solidFill>
                <a:latin typeface="Calibri"/>
                <a:ea typeface="Calibri"/>
                <a:cs typeface="Calibri"/>
                <a:sym typeface="Calibri"/>
              </a:rPr>
              <a:t> </a:t>
            </a:r>
            <a:r>
              <a:rPr lang="en-US" sz="4200">
                <a:solidFill>
                  <a:srgbClr val="F15C24"/>
                </a:solidFill>
              </a:rPr>
              <a:t>in</a:t>
            </a:r>
            <a:endParaRPr>
              <a:solidFill>
                <a:srgbClr val="F15C24"/>
              </a:solidFill>
            </a:endParaRPr>
          </a:p>
          <a:p>
            <a:pPr marL="0" marR="0" lvl="0" indent="0" algn="ctr" rtl="0">
              <a:lnSpc>
                <a:spcPct val="100000"/>
              </a:lnSpc>
              <a:spcBef>
                <a:spcPts val="0"/>
              </a:spcBef>
              <a:spcAft>
                <a:spcPts val="0"/>
              </a:spcAft>
              <a:buClr>
                <a:srgbClr val="F15C24"/>
              </a:buClr>
              <a:buSzPts val="300"/>
              <a:buFont typeface="Calibri"/>
              <a:buNone/>
            </a:pPr>
            <a:endParaRPr sz="1200" b="1"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Clr>
                <a:srgbClr val="F15C24"/>
              </a:buClr>
              <a:buSzPts val="1500"/>
              <a:buFont typeface="Calibri"/>
              <a:buNone/>
            </a:pPr>
            <a:r>
              <a:rPr lang="en-US" sz="6000" b="1" i="0" u="none" strike="noStrike" cap="none">
                <a:solidFill>
                  <a:srgbClr val="666666"/>
                </a:solidFill>
                <a:latin typeface="Calibri"/>
                <a:ea typeface="Calibri"/>
                <a:cs typeface="Calibri"/>
                <a:sym typeface="Calibri"/>
              </a:rPr>
              <a:t>Expenses</a:t>
            </a:r>
            <a:r>
              <a:rPr lang="en-US" sz="4200" b="1" i="0" u="none" strike="noStrike" cap="none">
                <a:solidFill>
                  <a:srgbClr val="666666"/>
                </a:solidFill>
                <a:latin typeface="Calibri"/>
                <a:ea typeface="Calibri"/>
                <a:cs typeface="Calibri"/>
                <a:sym typeface="Calibri"/>
              </a:rPr>
              <a:t> </a:t>
            </a:r>
            <a:r>
              <a:rPr lang="en-US" sz="4200" b="0" i="0" u="none" strike="noStrike" cap="none">
                <a:solidFill>
                  <a:srgbClr val="666666"/>
                </a:solidFill>
                <a:latin typeface="Calibri"/>
                <a:ea typeface="Calibri"/>
                <a:cs typeface="Calibri"/>
                <a:sym typeface="Calibri"/>
              </a:rPr>
              <a:t>= money going</a:t>
            </a:r>
            <a:r>
              <a:rPr lang="en-US" sz="4200" b="1" i="0" u="none" strike="noStrike" cap="none">
                <a:solidFill>
                  <a:srgbClr val="666666"/>
                </a:solidFill>
                <a:latin typeface="Calibri"/>
                <a:ea typeface="Calibri"/>
                <a:cs typeface="Calibri"/>
                <a:sym typeface="Calibri"/>
              </a:rPr>
              <a:t> </a:t>
            </a:r>
            <a:r>
              <a:rPr lang="en-US" sz="4200">
                <a:solidFill>
                  <a:srgbClr val="F15C24"/>
                </a:solidFill>
              </a:rPr>
              <a:t>out</a:t>
            </a:r>
            <a:endParaRPr>
              <a:solidFill>
                <a:srgbClr val="F15C24"/>
              </a:solidFill>
            </a:endParaRPr>
          </a:p>
        </p:txBody>
      </p:sp>
      <p:sp>
        <p:nvSpPr>
          <p:cNvPr id="123" name="Google Shape;123;p1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What is Income?</a:t>
            </a:r>
            <a:endParaRPr>
              <a:solidFill>
                <a:srgbClr val="886789"/>
              </a:solidFill>
            </a:endParaRPr>
          </a:p>
        </p:txBody>
      </p:sp>
      <p:sp>
        <p:nvSpPr>
          <p:cNvPr id="129" name="Google Shape;129;p2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6</a:t>
            </a:fld>
            <a:endParaRPr/>
          </a:p>
        </p:txBody>
      </p:sp>
      <p:pic>
        <p:nvPicPr>
          <p:cNvPr id="130" name="Google Shape;130;p20"/>
          <p:cNvPicPr preferRelativeResize="0"/>
          <p:nvPr/>
        </p:nvPicPr>
        <p:blipFill>
          <a:blip r:embed="rId3">
            <a:alphaModFix/>
          </a:blip>
          <a:stretch>
            <a:fillRect/>
          </a:stretch>
        </p:blipFill>
        <p:spPr>
          <a:xfrm>
            <a:off x="1419850" y="1071150"/>
            <a:ext cx="8423126" cy="484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36" name="Google Shape;136;p21"/>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37" name="Google Shape;137;p21"/>
          <p:cNvSpPr txBox="1">
            <a:spLocks noGrp="1"/>
          </p:cNvSpPr>
          <p:nvPr>
            <p:ph type="ctrTitle"/>
          </p:nvPr>
        </p:nvSpPr>
        <p:spPr>
          <a:xfrm>
            <a:off x="2708750" y="2583500"/>
            <a:ext cx="37053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F15C24"/>
              </a:buClr>
              <a:buSzPts val="3600"/>
              <a:buChar char="●"/>
            </a:pPr>
            <a:r>
              <a:rPr lang="en-US" sz="3600">
                <a:solidFill>
                  <a:srgbClr val="F15C24"/>
                </a:solidFill>
              </a:rPr>
              <a:t>current needs</a:t>
            </a:r>
            <a:endParaRPr sz="3600">
              <a:solidFill>
                <a:srgbClr val="F15C24"/>
              </a:solidFill>
            </a:endParaRPr>
          </a:p>
          <a:p>
            <a:pPr marL="457200" marR="0" lvl="0" indent="-457200" algn="l" rtl="0">
              <a:lnSpc>
                <a:spcPct val="115000"/>
              </a:lnSpc>
              <a:spcBef>
                <a:spcPts val="0"/>
              </a:spcBef>
              <a:spcAft>
                <a:spcPts val="0"/>
              </a:spcAft>
              <a:buClr>
                <a:srgbClr val="886789"/>
              </a:buClr>
              <a:buSzPts val="3600"/>
              <a:buChar char="●"/>
            </a:pPr>
            <a:r>
              <a:rPr lang="en-US" sz="3600" b="0">
                <a:solidFill>
                  <a:srgbClr val="666666"/>
                </a:solidFill>
              </a:rPr>
              <a:t>future</a:t>
            </a:r>
            <a:r>
              <a:rPr lang="en-US" sz="3600" b="0">
                <a:solidFill>
                  <a:srgbClr val="886789"/>
                </a:solidFill>
              </a:rPr>
              <a:t> </a:t>
            </a:r>
            <a:r>
              <a:rPr lang="en-US" sz="3600" b="0">
                <a:solidFill>
                  <a:srgbClr val="666666"/>
                </a:solidFill>
              </a:rPr>
              <a:t>needs</a:t>
            </a:r>
            <a:endParaRPr sz="3600" b="0">
              <a:solidFill>
                <a:srgbClr val="666666"/>
              </a:solidFill>
            </a:endParaRPr>
          </a:p>
          <a:p>
            <a:pPr marL="457200" marR="0" lvl="0" indent="-457200" algn="l" rtl="0">
              <a:lnSpc>
                <a:spcPct val="115000"/>
              </a:lnSpc>
              <a:spcBef>
                <a:spcPts val="0"/>
              </a:spcBef>
              <a:spcAft>
                <a:spcPts val="0"/>
              </a:spcAft>
              <a:buClr>
                <a:srgbClr val="886789"/>
              </a:buClr>
              <a:buSzPts val="3600"/>
              <a:buFont typeface="Calibri"/>
              <a:buChar char="●"/>
            </a:pPr>
            <a:r>
              <a:rPr lang="en-US" sz="3600" b="0">
                <a:solidFill>
                  <a:srgbClr val="666666"/>
                </a:solidFill>
              </a:rPr>
              <a:t>wants</a:t>
            </a:r>
            <a:endParaRPr b="0">
              <a:solidFill>
                <a:srgbClr val="666666"/>
              </a:solidFill>
            </a:endParaRPr>
          </a:p>
        </p:txBody>
      </p:sp>
      <p:sp>
        <p:nvSpPr>
          <p:cNvPr id="138" name="Google Shape;138;p21"/>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a:solidFill>
                  <a:srgbClr val="666666"/>
                </a:solidFill>
                <a:latin typeface="Calibri"/>
                <a:ea typeface="Calibri"/>
                <a:cs typeface="Calibri"/>
                <a:sym typeface="Calibri"/>
              </a:rPr>
              <a:t>Types of Expenses</a:t>
            </a:r>
            <a:r>
              <a:rPr lang="en-US" sz="4200" b="1" i="0" u="none" strike="noStrike" cap="none">
                <a:solidFill>
                  <a:srgbClr val="666666"/>
                </a:solidFill>
                <a:latin typeface="Calibri"/>
                <a:ea typeface="Calibri"/>
                <a:cs typeface="Calibri"/>
                <a:sym typeface="Calibri"/>
              </a:rPr>
              <a:t>:</a:t>
            </a:r>
            <a:endParaRPr/>
          </a:p>
        </p:txBody>
      </p:sp>
      <p:sp>
        <p:nvSpPr>
          <p:cNvPr id="139" name="Google Shape;139;p21"/>
          <p:cNvSpPr/>
          <p:nvPr/>
        </p:nvSpPr>
        <p:spPr>
          <a:xfrm>
            <a:off x="7609550" y="2335050"/>
            <a:ext cx="3632700" cy="6576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Google Shape;140;p21"/>
          <p:cNvSpPr/>
          <p:nvPr/>
        </p:nvSpPr>
        <p:spPr>
          <a:xfrm>
            <a:off x="7609550" y="3254675"/>
            <a:ext cx="3632700" cy="5868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Google Shape;141;p2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47" name="Google Shape;147;p22"/>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48" name="Google Shape;148;p22"/>
          <p:cNvSpPr txBox="1">
            <a:spLocks noGrp="1"/>
          </p:cNvSpPr>
          <p:nvPr>
            <p:ph type="ctrTitle"/>
          </p:nvPr>
        </p:nvSpPr>
        <p:spPr>
          <a:xfrm>
            <a:off x="2708750" y="2583500"/>
            <a:ext cx="36327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886789"/>
              </a:buClr>
              <a:buSzPts val="3600"/>
              <a:buChar char="●"/>
            </a:pPr>
            <a:r>
              <a:rPr lang="en-US" sz="3600" b="0">
                <a:solidFill>
                  <a:srgbClr val="666666"/>
                </a:solidFill>
              </a:rPr>
              <a:t>current</a:t>
            </a:r>
            <a:r>
              <a:rPr lang="en-US" sz="3600" b="0">
                <a:solidFill>
                  <a:srgbClr val="886789"/>
                </a:solidFill>
              </a:rPr>
              <a:t> </a:t>
            </a:r>
            <a:r>
              <a:rPr lang="en-US" sz="3600" b="0">
                <a:solidFill>
                  <a:srgbClr val="666666"/>
                </a:solidFill>
              </a:rPr>
              <a:t>needs</a:t>
            </a:r>
            <a:endParaRPr sz="3600" b="0">
              <a:solidFill>
                <a:srgbClr val="666666"/>
              </a:solidFill>
            </a:endParaRPr>
          </a:p>
          <a:p>
            <a:pPr marL="457200" marR="0" lvl="0" indent="-457200" algn="l" rtl="0">
              <a:lnSpc>
                <a:spcPct val="115000"/>
              </a:lnSpc>
              <a:spcBef>
                <a:spcPts val="0"/>
              </a:spcBef>
              <a:spcAft>
                <a:spcPts val="0"/>
              </a:spcAft>
              <a:buClr>
                <a:srgbClr val="F15C24"/>
              </a:buClr>
              <a:buSzPts val="3600"/>
              <a:buChar char="●"/>
            </a:pPr>
            <a:r>
              <a:rPr lang="en-US" sz="3600">
                <a:solidFill>
                  <a:srgbClr val="F15C24"/>
                </a:solidFill>
              </a:rPr>
              <a:t>future needs</a:t>
            </a:r>
            <a:endParaRPr sz="3600">
              <a:solidFill>
                <a:srgbClr val="F15C24"/>
              </a:solidFill>
            </a:endParaRPr>
          </a:p>
          <a:p>
            <a:pPr marL="457200" marR="0" lvl="0" indent="-457200" algn="l" rtl="0">
              <a:lnSpc>
                <a:spcPct val="115000"/>
              </a:lnSpc>
              <a:spcBef>
                <a:spcPts val="0"/>
              </a:spcBef>
              <a:spcAft>
                <a:spcPts val="0"/>
              </a:spcAft>
              <a:buClr>
                <a:srgbClr val="886789"/>
              </a:buClr>
              <a:buSzPts val="3600"/>
              <a:buFont typeface="Calibri"/>
              <a:buChar char="●"/>
            </a:pPr>
            <a:r>
              <a:rPr lang="en-US" sz="3600" b="0">
                <a:solidFill>
                  <a:srgbClr val="666666"/>
                </a:solidFill>
              </a:rPr>
              <a:t>wants</a:t>
            </a:r>
            <a:endParaRPr b="0">
              <a:solidFill>
                <a:srgbClr val="666666"/>
              </a:solidFill>
            </a:endParaRPr>
          </a:p>
        </p:txBody>
      </p:sp>
      <p:sp>
        <p:nvSpPr>
          <p:cNvPr id="149" name="Google Shape;149;p22"/>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a:solidFill>
                  <a:srgbClr val="666666"/>
                </a:solidFill>
                <a:latin typeface="Calibri"/>
                <a:ea typeface="Calibri"/>
                <a:cs typeface="Calibri"/>
                <a:sym typeface="Calibri"/>
              </a:rPr>
              <a:t>Types of Expenses</a:t>
            </a:r>
            <a:r>
              <a:rPr lang="en-US" sz="4200" b="1" i="0" u="none" strike="noStrike" cap="none">
                <a:solidFill>
                  <a:srgbClr val="666666"/>
                </a:solidFill>
                <a:latin typeface="Calibri"/>
                <a:ea typeface="Calibri"/>
                <a:cs typeface="Calibri"/>
                <a:sym typeface="Calibri"/>
              </a:rPr>
              <a:t>:</a:t>
            </a:r>
            <a:endParaRPr/>
          </a:p>
        </p:txBody>
      </p:sp>
      <p:sp>
        <p:nvSpPr>
          <p:cNvPr id="150" name="Google Shape;150;p22"/>
          <p:cNvSpPr/>
          <p:nvPr/>
        </p:nvSpPr>
        <p:spPr>
          <a:xfrm>
            <a:off x="7609425" y="1693100"/>
            <a:ext cx="3632700" cy="6381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Google Shape;151;p2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3"/>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57" name="Google Shape;157;p23"/>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58" name="Google Shape;158;p23"/>
          <p:cNvSpPr txBox="1">
            <a:spLocks noGrp="1"/>
          </p:cNvSpPr>
          <p:nvPr>
            <p:ph type="ctrTitle"/>
          </p:nvPr>
        </p:nvSpPr>
        <p:spPr>
          <a:xfrm>
            <a:off x="2708750" y="2583500"/>
            <a:ext cx="45564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886789"/>
              </a:buClr>
              <a:buSzPts val="3600"/>
              <a:buChar char="●"/>
            </a:pPr>
            <a:r>
              <a:rPr lang="en-US" sz="3600" b="0" dirty="0">
                <a:solidFill>
                  <a:srgbClr val="666666"/>
                </a:solidFill>
              </a:rPr>
              <a:t>current</a:t>
            </a:r>
            <a:r>
              <a:rPr lang="en-US" sz="3600" b="0" dirty="0">
                <a:solidFill>
                  <a:srgbClr val="886789"/>
                </a:solidFill>
              </a:rPr>
              <a:t> </a:t>
            </a:r>
            <a:r>
              <a:rPr lang="en-US" sz="3600" b="0" dirty="0">
                <a:solidFill>
                  <a:srgbClr val="666666"/>
                </a:solidFill>
              </a:rPr>
              <a:t>needs</a:t>
            </a:r>
            <a:endParaRPr sz="3600" b="0" dirty="0">
              <a:solidFill>
                <a:srgbClr val="666666"/>
              </a:solidFill>
            </a:endParaRPr>
          </a:p>
          <a:p>
            <a:pPr marL="457200" marR="0" lvl="0" indent="-457200" algn="l" rtl="0">
              <a:lnSpc>
                <a:spcPct val="115000"/>
              </a:lnSpc>
              <a:spcBef>
                <a:spcPts val="0"/>
              </a:spcBef>
              <a:spcAft>
                <a:spcPts val="0"/>
              </a:spcAft>
              <a:buClr>
                <a:srgbClr val="886789"/>
              </a:buClr>
              <a:buSzPts val="3600"/>
              <a:buChar char="●"/>
            </a:pPr>
            <a:r>
              <a:rPr lang="en-US" sz="3600" b="0" dirty="0">
                <a:solidFill>
                  <a:srgbClr val="666666"/>
                </a:solidFill>
              </a:rPr>
              <a:t>future</a:t>
            </a:r>
            <a:r>
              <a:rPr lang="en-US" sz="3600" b="0" dirty="0">
                <a:solidFill>
                  <a:srgbClr val="886789"/>
                </a:solidFill>
              </a:rPr>
              <a:t> </a:t>
            </a:r>
            <a:r>
              <a:rPr lang="en-US" sz="3600" b="0" dirty="0">
                <a:solidFill>
                  <a:srgbClr val="666666"/>
                </a:solidFill>
              </a:rPr>
              <a:t>needs</a:t>
            </a:r>
            <a:endParaRPr sz="3600" b="0" dirty="0">
              <a:solidFill>
                <a:srgbClr val="666666"/>
              </a:solidFill>
            </a:endParaRPr>
          </a:p>
          <a:p>
            <a:pPr marL="457200" marR="0" lvl="0" indent="-457200" algn="l" rtl="0">
              <a:lnSpc>
                <a:spcPct val="115000"/>
              </a:lnSpc>
              <a:spcBef>
                <a:spcPts val="0"/>
              </a:spcBef>
              <a:spcAft>
                <a:spcPts val="0"/>
              </a:spcAft>
              <a:buClr>
                <a:srgbClr val="F15C24"/>
              </a:buClr>
              <a:buSzPts val="3600"/>
              <a:buFont typeface="Calibri"/>
              <a:buChar char="●"/>
            </a:pPr>
            <a:r>
              <a:rPr lang="en-US" sz="3600" dirty="0">
                <a:solidFill>
                  <a:srgbClr val="F15C24"/>
                </a:solidFill>
              </a:rPr>
              <a:t>wants</a:t>
            </a:r>
            <a:endParaRPr dirty="0">
              <a:solidFill>
                <a:srgbClr val="F15C24"/>
              </a:solidFill>
            </a:endParaRPr>
          </a:p>
        </p:txBody>
      </p:sp>
      <p:sp>
        <p:nvSpPr>
          <p:cNvPr id="159" name="Google Shape;159;p23"/>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dirty="0">
                <a:solidFill>
                  <a:srgbClr val="666666"/>
                </a:solidFill>
                <a:latin typeface="Calibri"/>
                <a:ea typeface="Calibri"/>
                <a:cs typeface="Calibri"/>
                <a:sym typeface="Calibri"/>
              </a:rPr>
              <a:t>Types of Expenses</a:t>
            </a:r>
            <a:r>
              <a:rPr lang="en-US" sz="4200" b="1" i="0" u="none" strike="noStrike" cap="none" dirty="0">
                <a:solidFill>
                  <a:srgbClr val="666666"/>
                </a:solidFill>
                <a:latin typeface="Calibri"/>
                <a:ea typeface="Calibri"/>
                <a:cs typeface="Calibri"/>
                <a:sym typeface="Calibri"/>
              </a:rPr>
              <a:t>:</a:t>
            </a:r>
            <a:endParaRPr dirty="0"/>
          </a:p>
        </p:txBody>
      </p:sp>
      <p:sp>
        <p:nvSpPr>
          <p:cNvPr id="160" name="Google Shape;160;p23"/>
          <p:cNvSpPr/>
          <p:nvPr/>
        </p:nvSpPr>
        <p:spPr>
          <a:xfrm>
            <a:off x="7609425" y="3853825"/>
            <a:ext cx="3632700" cy="15030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Google Shape;161;p2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Road to Financial Independence - Purp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7393</Words>
  <Application>Microsoft Office PowerPoint</Application>
  <PresentationFormat>Widescreen</PresentationFormat>
  <Paragraphs>714</Paragraphs>
  <Slides>48</Slides>
  <Notes>48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Road to Financial Independence - Purple</vt:lpstr>
      <vt:lpstr>PowerPoint Presentation</vt:lpstr>
      <vt:lpstr>Planning a Trip</vt:lpstr>
      <vt:lpstr>Defining the Destination</vt:lpstr>
      <vt:lpstr>The Road to Financial Independence</vt:lpstr>
      <vt:lpstr>Budgeting Terms</vt:lpstr>
      <vt:lpstr>What is Income?</vt:lpstr>
      <vt:lpstr>What are Expenses?</vt:lpstr>
      <vt:lpstr>What are Expenses?</vt:lpstr>
      <vt:lpstr>What are Expenses?</vt:lpstr>
      <vt:lpstr>Developing a Budget</vt:lpstr>
      <vt:lpstr>Balance Income &amp; Expenses</vt:lpstr>
      <vt:lpstr>Balance Income &amp; Expenses</vt:lpstr>
      <vt:lpstr>Increasing Income</vt:lpstr>
      <vt:lpstr>Putting It All Together</vt:lpstr>
      <vt:lpstr>The Road to Financial Independence</vt:lpstr>
      <vt:lpstr>Proceed with Caution</vt:lpstr>
      <vt:lpstr>Payment Apps</vt:lpstr>
      <vt:lpstr>What Payment App is the Best?</vt:lpstr>
      <vt:lpstr>Safety of Payment Apps</vt:lpstr>
      <vt:lpstr>Safeguards When Using Payment Apps</vt:lpstr>
      <vt:lpstr>CRYPTOCURRENCY (“CRYPTO”)</vt:lpstr>
      <vt:lpstr>Types of Borrowing</vt:lpstr>
      <vt:lpstr>  Credit Cards    =   Borrowing Money     Going into Debt</vt:lpstr>
      <vt:lpstr>Credit Agreements</vt:lpstr>
      <vt:lpstr>So Many Fees!</vt:lpstr>
      <vt:lpstr>Pay in full. Every month.</vt:lpstr>
      <vt:lpstr>Interest - The Bad News</vt:lpstr>
      <vt:lpstr>The True Cost of Credit</vt:lpstr>
      <vt:lpstr>Credit Cards Build Credit History</vt:lpstr>
      <vt:lpstr>Credit Information</vt:lpstr>
      <vt:lpstr>Credit Reports</vt:lpstr>
      <vt:lpstr>Credit Scores</vt:lpstr>
      <vt:lpstr>How Credit Scores Move</vt:lpstr>
      <vt:lpstr>Putting It All Together</vt:lpstr>
      <vt:lpstr>Potential Consequences of Credit</vt:lpstr>
      <vt:lpstr>Two Types of Borrowing</vt:lpstr>
      <vt:lpstr>Taking the Long Way</vt:lpstr>
      <vt:lpstr>Cost of College: One Year</vt:lpstr>
      <vt:lpstr>Paying for College</vt:lpstr>
      <vt:lpstr>Student Loans: The Last Resort</vt:lpstr>
      <vt:lpstr>Student Borrowing Rule of Thumb</vt:lpstr>
      <vt:lpstr>Public vs. Private Loans</vt:lpstr>
      <vt:lpstr>Loan Terms</vt:lpstr>
      <vt:lpstr>Wise Borrowers Ask Questions</vt:lpstr>
      <vt:lpstr>Student Loan Oversimplification</vt:lpstr>
      <vt:lpstr>Loan Consequences</vt:lpstr>
      <vt:lpstr>Begin with budgeting Use credit that moves you forward, not detours you Approach student loans with caution Don’t be afraid to ask for directions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McConnell</dc:creator>
  <cp:lastModifiedBy>Shelby Poteet</cp:lastModifiedBy>
  <cp:revision>24</cp:revision>
  <dcterms:modified xsi:type="dcterms:W3CDTF">2023-09-07T22:37:29Z</dcterms:modified>
</cp:coreProperties>
</file>